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523" r:id="rId3"/>
    <p:sldId id="628" r:id="rId4"/>
    <p:sldId id="514" r:id="rId5"/>
    <p:sldId id="728" r:id="rId6"/>
    <p:sldId id="606" r:id="rId7"/>
    <p:sldId id="614" r:id="rId8"/>
    <p:sldId id="612" r:id="rId9"/>
    <p:sldId id="774" r:id="rId10"/>
    <p:sldId id="775" r:id="rId11"/>
    <p:sldId id="794" r:id="rId12"/>
    <p:sldId id="805" r:id="rId13"/>
    <p:sldId id="795" r:id="rId14"/>
    <p:sldId id="807" r:id="rId15"/>
    <p:sldId id="806" r:id="rId16"/>
    <p:sldId id="808" r:id="rId17"/>
    <p:sldId id="796" r:id="rId18"/>
    <p:sldId id="809" r:id="rId19"/>
    <p:sldId id="797" r:id="rId20"/>
    <p:sldId id="803" r:id="rId21"/>
    <p:sldId id="804" r:id="rId22"/>
    <p:sldId id="810" r:id="rId23"/>
    <p:sldId id="798" r:id="rId24"/>
    <p:sldId id="799" r:id="rId25"/>
    <p:sldId id="811" r:id="rId26"/>
    <p:sldId id="801" r:id="rId27"/>
    <p:sldId id="800" r:id="rId28"/>
    <p:sldId id="259" r:id="rId29"/>
    <p:sldId id="812" r:id="rId30"/>
    <p:sldId id="629" r:id="rId31"/>
  </p:sldIdLst>
  <p:sldSz cx="9144000" cy="6858000" type="screen4x3"/>
  <p:notesSz cx="7010400" cy="9296400"/>
  <p:embeddedFontLst>
    <p:embeddedFont>
      <p:font typeface="Georgia" panose="02040502050405020303" pitchFamily="18" charset="0"/>
      <p:regular r:id="rId33"/>
      <p:bold r:id="rId34"/>
      <p:italic r:id="rId35"/>
      <p:boldItalic r:id="rId36"/>
    </p:embeddedFont>
    <p:embeddedFont>
      <p:font typeface="Lustria" panose="020B0604020202020204" charset="0"/>
      <p:regular r:id="rId37"/>
    </p:embeddedFont>
    <p:embeddedFont>
      <p:font typeface="Montserrat" panose="000005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hmf56L8AEIxpLVzuf1wY2MbzD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88" autoAdjust="0"/>
  </p:normalViewPr>
  <p:slideViewPr>
    <p:cSldViewPr snapToGrid="0">
      <p:cViewPr varScale="1">
        <p:scale>
          <a:sx n="151" d="100"/>
          <a:sy n="151" d="100"/>
        </p:scale>
        <p:origin x="2080" y="128"/>
      </p:cViewPr>
      <p:guideLst>
        <p:guide orient="horz" pos="2160"/>
        <p:guide pos="2880"/>
      </p:guideLst>
    </p:cSldViewPr>
  </p:slideViewPr>
  <p:notesTextViewPr>
    <p:cViewPr>
      <p:scale>
        <a:sx n="1" d="1"/>
        <a:sy n="1" d="1"/>
      </p:scale>
      <p:origin x="0" y="0"/>
    </p:cViewPr>
  </p:notesTextViewPr>
  <p:sorterViewPr>
    <p:cViewPr>
      <p:scale>
        <a:sx n="100" d="100"/>
        <a:sy n="100" d="100"/>
      </p:scale>
      <p:origin x="0" y="-21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735" cy="464503"/>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9pPr>
          </a:lstStyle>
          <a:p>
            <a:endParaRPr/>
          </a:p>
        </p:txBody>
      </p:sp>
      <p:sp>
        <p:nvSpPr>
          <p:cNvPr id="4" name="Google Shape;4;n"/>
          <p:cNvSpPr txBox="1">
            <a:spLocks noGrp="1"/>
          </p:cNvSpPr>
          <p:nvPr>
            <p:ph type="dt" idx="10"/>
          </p:nvPr>
        </p:nvSpPr>
        <p:spPr>
          <a:xfrm>
            <a:off x="3971081" y="0"/>
            <a:ext cx="3037735" cy="464503"/>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0406" y="4415156"/>
            <a:ext cx="5609588" cy="4183697"/>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30312"/>
            <a:ext cx="3037735" cy="46450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9pPr>
          </a:lstStyle>
          <a:p>
            <a:endParaRPr/>
          </a:p>
        </p:txBody>
      </p:sp>
      <p:sp>
        <p:nvSpPr>
          <p:cNvPr id="8" name="Google Shape;8;n"/>
          <p:cNvSpPr txBox="1">
            <a:spLocks noGrp="1"/>
          </p:cNvSpPr>
          <p:nvPr>
            <p:ph type="sldNum" idx="12"/>
          </p:nvPr>
        </p:nvSpPr>
        <p:spPr>
          <a:xfrm>
            <a:off x="3971081" y="8830312"/>
            <a:ext cx="3037735" cy="46450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700406" y="4415156"/>
            <a:ext cx="5609588" cy="418369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a:p>
        </p:txBody>
      </p:sp>
      <p:sp>
        <p:nvSpPr>
          <p:cNvPr id="88" name="Google Shape;8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forget your password, click the “Click here to reset your password” link. You will be prompted to enter your user name (email address). If an account with your email address exists, then you will receive an email with a link to reset the password. Click the link in your email to the change password page.</a:t>
            </a:r>
          </a:p>
          <a:p>
            <a:endParaRPr lang="en-US" dirty="0"/>
          </a:p>
          <a:p>
            <a:r>
              <a:rPr lang="en-US" dirty="0"/>
              <a:t>If the system does not find your email, then you will be notified that your account does not exist. If this happens, create a new account as described in the previous slide.</a:t>
            </a:r>
          </a:p>
          <a:p>
            <a:endParaRPr lang="en-US" dirty="0"/>
          </a:p>
        </p:txBody>
      </p:sp>
      <p:sp>
        <p:nvSpPr>
          <p:cNvPr id="4" name="Slide Number Placeholder 3"/>
          <p:cNvSpPr>
            <a:spLocks noGrp="1"/>
          </p:cNvSpPr>
          <p:nvPr>
            <p:ph type="sldNum" sz="quarter" idx="5"/>
          </p:nvPr>
        </p:nvSpPr>
        <p:spPr/>
        <p:txBody>
          <a:bodyPr/>
          <a:lstStyle/>
          <a:p>
            <a:fld id="{2585109D-DA61-4B70-A995-4F67BD26A54F}" type="slidenum">
              <a:rPr lang="en-US" smtClean="0"/>
              <a:t>10</a:t>
            </a:fld>
            <a:endParaRPr lang="en-US"/>
          </a:p>
        </p:txBody>
      </p:sp>
    </p:spTree>
    <p:extLst>
      <p:ext uri="{BB962C8B-B14F-4D97-AF65-F5344CB8AC3E}">
        <p14:creationId xmlns:p14="http://schemas.microsoft.com/office/powerpoint/2010/main" val="4198795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addition to the second declaration, “….and is included in the 2020-2024 ICIP”</a:t>
            </a:r>
          </a:p>
          <a:p>
            <a:endParaRPr lang="en-US" dirty="0"/>
          </a:p>
          <a:p>
            <a:r>
              <a:rPr lang="en-US" dirty="0"/>
              <a:t>An applicant should complete the both the DECLARATION and TRIBE &amp; PROJECT INFO pages before saving. Please remind the attendees to save often.</a:t>
            </a:r>
          </a:p>
        </p:txBody>
      </p:sp>
      <p:sp>
        <p:nvSpPr>
          <p:cNvPr id="4" name="Slide Number Placeholder 3"/>
          <p:cNvSpPr>
            <a:spLocks noGrp="1"/>
          </p:cNvSpPr>
          <p:nvPr>
            <p:ph type="sldNum" sz="quarter" idx="5"/>
          </p:nvPr>
        </p:nvSpPr>
        <p:spPr/>
        <p:txBody>
          <a:bodyPr/>
          <a:lstStyle/>
          <a:p>
            <a:fld id="{2585109D-DA61-4B70-A995-4F67BD26A54F}" type="slidenum">
              <a:rPr lang="en-US" smtClean="0"/>
              <a:t>11</a:t>
            </a:fld>
            <a:endParaRPr lang="en-US"/>
          </a:p>
        </p:txBody>
      </p:sp>
    </p:spTree>
    <p:extLst>
      <p:ext uri="{BB962C8B-B14F-4D97-AF65-F5344CB8AC3E}">
        <p14:creationId xmlns:p14="http://schemas.microsoft.com/office/powerpoint/2010/main" val="1871410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to this page – uploading the ICIP list.</a:t>
            </a:r>
          </a:p>
        </p:txBody>
      </p:sp>
      <p:sp>
        <p:nvSpPr>
          <p:cNvPr id="4" name="Slide Number Placeholder 3"/>
          <p:cNvSpPr>
            <a:spLocks noGrp="1"/>
          </p:cNvSpPr>
          <p:nvPr>
            <p:ph type="sldNum" sz="quarter" idx="5"/>
          </p:nvPr>
        </p:nvSpPr>
        <p:spPr/>
        <p:txBody>
          <a:bodyPr/>
          <a:lstStyle/>
          <a:p>
            <a:fld id="{2585109D-DA61-4B70-A995-4F67BD26A54F}" type="slidenum">
              <a:rPr lang="en-US" smtClean="0"/>
              <a:t>13</a:t>
            </a:fld>
            <a:endParaRPr lang="en-US"/>
          </a:p>
        </p:txBody>
      </p:sp>
    </p:spTree>
    <p:extLst>
      <p:ext uri="{BB962C8B-B14F-4D97-AF65-F5344CB8AC3E}">
        <p14:creationId xmlns:p14="http://schemas.microsoft.com/office/powerpoint/2010/main" val="501156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85109D-DA61-4B70-A995-4F67BD26A54F}" type="slidenum">
              <a:rPr lang="en-US" smtClean="0"/>
              <a:t>17</a:t>
            </a:fld>
            <a:endParaRPr lang="en-US"/>
          </a:p>
        </p:txBody>
      </p:sp>
    </p:spTree>
    <p:extLst>
      <p:ext uri="{BB962C8B-B14F-4D97-AF65-F5344CB8AC3E}">
        <p14:creationId xmlns:p14="http://schemas.microsoft.com/office/powerpoint/2010/main" val="1299392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to this page – selecting the components of the project that have already been completed.</a:t>
            </a:r>
          </a:p>
        </p:txBody>
      </p:sp>
      <p:sp>
        <p:nvSpPr>
          <p:cNvPr id="4" name="Slide Number Placeholder 3"/>
          <p:cNvSpPr>
            <a:spLocks noGrp="1"/>
          </p:cNvSpPr>
          <p:nvPr>
            <p:ph type="sldNum" sz="quarter" idx="5"/>
          </p:nvPr>
        </p:nvSpPr>
        <p:spPr/>
        <p:txBody>
          <a:bodyPr/>
          <a:lstStyle/>
          <a:p>
            <a:fld id="{2585109D-DA61-4B70-A995-4F67BD26A54F}" type="slidenum">
              <a:rPr lang="en-US" smtClean="0"/>
              <a:t>19</a:t>
            </a:fld>
            <a:endParaRPr lang="en-US"/>
          </a:p>
        </p:txBody>
      </p:sp>
    </p:spTree>
    <p:extLst>
      <p:ext uri="{BB962C8B-B14F-4D97-AF65-F5344CB8AC3E}">
        <p14:creationId xmlns:p14="http://schemas.microsoft.com/office/powerpoint/2010/main" val="369574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to this page, adding each project component and corresponding budget amount. When a project component and budget is added to the table, the total is automatically calculated.</a:t>
            </a:r>
          </a:p>
        </p:txBody>
      </p:sp>
      <p:sp>
        <p:nvSpPr>
          <p:cNvPr id="4" name="Slide Number Placeholder 3"/>
          <p:cNvSpPr>
            <a:spLocks noGrp="1"/>
          </p:cNvSpPr>
          <p:nvPr>
            <p:ph type="sldNum" sz="quarter" idx="5"/>
          </p:nvPr>
        </p:nvSpPr>
        <p:spPr/>
        <p:txBody>
          <a:bodyPr/>
          <a:lstStyle/>
          <a:p>
            <a:fld id="{2585109D-DA61-4B70-A995-4F67BD26A54F}" type="slidenum">
              <a:rPr lang="en-US" smtClean="0"/>
              <a:t>20</a:t>
            </a:fld>
            <a:endParaRPr lang="en-US"/>
          </a:p>
        </p:txBody>
      </p:sp>
    </p:spTree>
    <p:extLst>
      <p:ext uri="{BB962C8B-B14F-4D97-AF65-F5344CB8AC3E}">
        <p14:creationId xmlns:p14="http://schemas.microsoft.com/office/powerpoint/2010/main" val="1236227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to this page – uploading CPMS reports</a:t>
            </a:r>
          </a:p>
        </p:txBody>
      </p:sp>
      <p:sp>
        <p:nvSpPr>
          <p:cNvPr id="4" name="Slide Number Placeholder 3"/>
          <p:cNvSpPr>
            <a:spLocks noGrp="1"/>
          </p:cNvSpPr>
          <p:nvPr>
            <p:ph type="sldNum" sz="quarter" idx="5"/>
          </p:nvPr>
        </p:nvSpPr>
        <p:spPr/>
        <p:txBody>
          <a:bodyPr/>
          <a:lstStyle/>
          <a:p>
            <a:fld id="{2585109D-DA61-4B70-A995-4F67BD26A54F}" type="slidenum">
              <a:rPr lang="en-US" smtClean="0"/>
              <a:t>23</a:t>
            </a:fld>
            <a:endParaRPr lang="en-US"/>
          </a:p>
        </p:txBody>
      </p:sp>
    </p:spTree>
    <p:extLst>
      <p:ext uri="{BB962C8B-B14F-4D97-AF65-F5344CB8AC3E}">
        <p14:creationId xmlns:p14="http://schemas.microsoft.com/office/powerpoint/2010/main" val="315766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examples of acceptable in-kind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to this page – dropdown of acceptable funding 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NASDHA, Indian Health Service, NMFA LGPF (Local Government Project Funds), Chapter Funds, Tribal Funds, Tribal Transportation Funds, Bureau of Indian Affairs (BIA), NMDOT LGRF (Local Government Road Funds), Federal Highway Administration (FHWA), USDA-RD, CWSRF (Clean Water State Revolving Fund), New Mexico Water Trust Board (WTB), U.S. Bureau of Reclamation (USBR), Drinking Water State Revolving  Loan Fund (DWSRLF), Continental Divide Electric Company (CDEC).</a:t>
            </a:r>
            <a:endParaRPr lang="en-US" dirty="0"/>
          </a:p>
        </p:txBody>
      </p:sp>
      <p:sp>
        <p:nvSpPr>
          <p:cNvPr id="4" name="Slide Number Placeholder 3"/>
          <p:cNvSpPr>
            <a:spLocks noGrp="1"/>
          </p:cNvSpPr>
          <p:nvPr>
            <p:ph type="sldNum" sz="quarter" idx="5"/>
          </p:nvPr>
        </p:nvSpPr>
        <p:spPr/>
        <p:txBody>
          <a:bodyPr/>
          <a:lstStyle/>
          <a:p>
            <a:fld id="{2585109D-DA61-4B70-A995-4F67BD26A54F}" type="slidenum">
              <a:rPr lang="en-US" smtClean="0"/>
              <a:t>24</a:t>
            </a:fld>
            <a:endParaRPr lang="en-US"/>
          </a:p>
        </p:txBody>
      </p:sp>
    </p:spTree>
    <p:extLst>
      <p:ext uri="{BB962C8B-B14F-4D97-AF65-F5344CB8AC3E}">
        <p14:creationId xmlns:p14="http://schemas.microsoft.com/office/powerpoint/2010/main" val="3440147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remind attendees to save a PDF of their application.</a:t>
            </a:r>
          </a:p>
          <a:p>
            <a:r>
              <a:rPr lang="en-US" dirty="0"/>
              <a:t>When they submit the application, they will receive a confirmation email.</a:t>
            </a:r>
          </a:p>
        </p:txBody>
      </p:sp>
      <p:sp>
        <p:nvSpPr>
          <p:cNvPr id="4" name="Slide Number Placeholder 3"/>
          <p:cNvSpPr>
            <a:spLocks noGrp="1"/>
          </p:cNvSpPr>
          <p:nvPr>
            <p:ph type="sldNum" sz="quarter" idx="5"/>
          </p:nvPr>
        </p:nvSpPr>
        <p:spPr/>
        <p:txBody>
          <a:bodyPr/>
          <a:lstStyle/>
          <a:p>
            <a:fld id="{2585109D-DA61-4B70-A995-4F67BD26A54F}" type="slidenum">
              <a:rPr lang="en-US" smtClean="0"/>
              <a:t>26</a:t>
            </a:fld>
            <a:endParaRPr lang="en-US"/>
          </a:p>
        </p:txBody>
      </p:sp>
    </p:spTree>
    <p:extLst>
      <p:ext uri="{BB962C8B-B14F-4D97-AF65-F5344CB8AC3E}">
        <p14:creationId xmlns:p14="http://schemas.microsoft.com/office/powerpoint/2010/main" val="557204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85109D-DA61-4B70-A995-4F67BD26A54F}" type="slidenum">
              <a:rPr lang="en-US" smtClean="0"/>
              <a:t>27</a:t>
            </a:fld>
            <a:endParaRPr lang="en-US"/>
          </a:p>
        </p:txBody>
      </p:sp>
    </p:spTree>
    <p:extLst>
      <p:ext uri="{BB962C8B-B14F-4D97-AF65-F5344CB8AC3E}">
        <p14:creationId xmlns:p14="http://schemas.microsoft.com/office/powerpoint/2010/main" val="57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85109D-DA61-4B70-A995-4F67BD26A54F}" type="slidenum">
              <a:rPr lang="en-US" smtClean="0"/>
              <a:t>2</a:t>
            </a:fld>
            <a:endParaRPr lang="en-US"/>
          </a:p>
        </p:txBody>
      </p:sp>
    </p:spTree>
    <p:extLst>
      <p:ext uri="{BB962C8B-B14F-4D97-AF65-F5344CB8AC3E}">
        <p14:creationId xmlns:p14="http://schemas.microsoft.com/office/powerpoint/2010/main" val="853212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 name="Google Shape;95;p2:notes"/>
          <p:cNvSpPr txBox="1">
            <a:spLocks noGrp="1"/>
          </p:cNvSpPr>
          <p:nvPr>
            <p:ph type="body" idx="1"/>
          </p:nvPr>
        </p:nvSpPr>
        <p:spPr>
          <a:xfrm>
            <a:off x="700406" y="4415156"/>
            <a:ext cx="5609588" cy="418369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txBox="1">
            <a:spLocks noGrp="1"/>
          </p:cNvSpPr>
          <p:nvPr>
            <p:ph type="sldNum" idx="12"/>
          </p:nvPr>
        </p:nvSpPr>
        <p:spPr>
          <a:xfrm>
            <a:off x="3971081" y="8830312"/>
            <a:ext cx="3037735" cy="46450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81535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85109D-DA61-4B70-A995-4F67BD26A54F}" type="slidenum">
              <a:rPr lang="en-US" smtClean="0"/>
              <a:t>30</a:t>
            </a:fld>
            <a:endParaRPr lang="en-US"/>
          </a:p>
        </p:txBody>
      </p:sp>
    </p:spTree>
    <p:extLst>
      <p:ext uri="{BB962C8B-B14F-4D97-AF65-F5344CB8AC3E}">
        <p14:creationId xmlns:p14="http://schemas.microsoft.com/office/powerpoint/2010/main" val="79194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85109D-DA61-4B70-A995-4F67BD26A54F}" type="slidenum">
              <a:rPr lang="en-US" smtClean="0"/>
              <a:t>3</a:t>
            </a:fld>
            <a:endParaRPr lang="en-US"/>
          </a:p>
        </p:txBody>
      </p:sp>
    </p:spTree>
    <p:extLst>
      <p:ext uri="{BB962C8B-B14F-4D97-AF65-F5344CB8AC3E}">
        <p14:creationId xmlns:p14="http://schemas.microsoft.com/office/powerpoint/2010/main" val="419786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585109D-DA61-4B70-A995-4F67BD26A54F}" type="slidenum">
              <a:rPr lang="en-US" smtClean="0"/>
              <a:t>4</a:t>
            </a:fld>
            <a:endParaRPr lang="en-US"/>
          </a:p>
        </p:txBody>
      </p:sp>
    </p:spTree>
    <p:extLst>
      <p:ext uri="{BB962C8B-B14F-4D97-AF65-F5344CB8AC3E}">
        <p14:creationId xmlns:p14="http://schemas.microsoft.com/office/powerpoint/2010/main" val="1069982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85109D-DA61-4B70-A995-4F67BD26A54F}" type="slidenum">
              <a:rPr lang="en-US" smtClean="0"/>
              <a:t>5</a:t>
            </a:fld>
            <a:endParaRPr lang="en-US"/>
          </a:p>
        </p:txBody>
      </p:sp>
    </p:spTree>
    <p:extLst>
      <p:ext uri="{BB962C8B-B14F-4D97-AF65-F5344CB8AC3E}">
        <p14:creationId xmlns:p14="http://schemas.microsoft.com/office/powerpoint/2010/main" val="1364913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85109D-DA61-4B70-A995-4F67BD26A54F}" type="slidenum">
              <a:rPr lang="en-US" smtClean="0"/>
              <a:t>6</a:t>
            </a:fld>
            <a:endParaRPr lang="en-US"/>
          </a:p>
        </p:txBody>
      </p:sp>
    </p:spTree>
    <p:extLst>
      <p:ext uri="{BB962C8B-B14F-4D97-AF65-F5344CB8AC3E}">
        <p14:creationId xmlns:p14="http://schemas.microsoft.com/office/powerpoint/2010/main" val="129315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of the total TIF allocation available for ALL construction projects.</a:t>
            </a:r>
          </a:p>
        </p:txBody>
      </p:sp>
      <p:sp>
        <p:nvSpPr>
          <p:cNvPr id="4" name="Slide Number Placeholder 3"/>
          <p:cNvSpPr>
            <a:spLocks noGrp="1"/>
          </p:cNvSpPr>
          <p:nvPr>
            <p:ph type="sldNum" sz="quarter" idx="5"/>
          </p:nvPr>
        </p:nvSpPr>
        <p:spPr/>
        <p:txBody>
          <a:bodyPr/>
          <a:lstStyle/>
          <a:p>
            <a:fld id="{2585109D-DA61-4B70-A995-4F67BD26A54F}" type="slidenum">
              <a:rPr lang="en-US" smtClean="0"/>
              <a:t>7</a:t>
            </a:fld>
            <a:endParaRPr lang="en-US"/>
          </a:p>
        </p:txBody>
      </p:sp>
    </p:spTree>
    <p:extLst>
      <p:ext uri="{BB962C8B-B14F-4D97-AF65-F5344CB8AC3E}">
        <p14:creationId xmlns:p14="http://schemas.microsoft.com/office/powerpoint/2010/main" val="214900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extension requests?</a:t>
            </a:r>
          </a:p>
        </p:txBody>
      </p:sp>
      <p:sp>
        <p:nvSpPr>
          <p:cNvPr id="4" name="Slide Number Placeholder 3"/>
          <p:cNvSpPr>
            <a:spLocks noGrp="1"/>
          </p:cNvSpPr>
          <p:nvPr>
            <p:ph type="sldNum" sz="quarter" idx="5"/>
          </p:nvPr>
        </p:nvSpPr>
        <p:spPr/>
        <p:txBody>
          <a:bodyPr/>
          <a:lstStyle/>
          <a:p>
            <a:fld id="{2585109D-DA61-4B70-A995-4F67BD26A54F}" type="slidenum">
              <a:rPr lang="en-US" smtClean="0"/>
              <a:t>8</a:t>
            </a:fld>
            <a:endParaRPr lang="en-US"/>
          </a:p>
        </p:txBody>
      </p:sp>
    </p:spTree>
    <p:extLst>
      <p:ext uri="{BB962C8B-B14F-4D97-AF65-F5344CB8AC3E}">
        <p14:creationId xmlns:p14="http://schemas.microsoft.com/office/powerpoint/2010/main" val="3310155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85109D-DA61-4B70-A995-4F67BD26A54F}" type="slidenum">
              <a:rPr lang="en-US" smtClean="0"/>
              <a:t>9</a:t>
            </a:fld>
            <a:endParaRPr lang="en-US"/>
          </a:p>
        </p:txBody>
      </p:sp>
    </p:spTree>
    <p:extLst>
      <p:ext uri="{BB962C8B-B14F-4D97-AF65-F5344CB8AC3E}">
        <p14:creationId xmlns:p14="http://schemas.microsoft.com/office/powerpoint/2010/main" val="2680405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1"/>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Clr>
                <a:schemeClr val="dk1"/>
              </a:buClr>
              <a:buSzPts val="2400"/>
              <a:buFont typeface="Arial"/>
              <a:buNone/>
              <a:defRPr sz="2400"/>
            </a:lvl1pPr>
            <a:lvl2pPr lvl="1" algn="ctr">
              <a:lnSpc>
                <a:spcPct val="100000"/>
              </a:lnSpc>
              <a:spcBef>
                <a:spcPts val="400"/>
              </a:spcBef>
              <a:spcAft>
                <a:spcPts val="0"/>
              </a:spcAft>
              <a:buClr>
                <a:schemeClr val="dk1"/>
              </a:buClr>
              <a:buSzPts val="2000"/>
              <a:buFont typeface="Arial"/>
              <a:buNone/>
              <a:defRPr sz="2000"/>
            </a:lvl2pPr>
            <a:lvl3pPr lvl="2" algn="ctr">
              <a:lnSpc>
                <a:spcPct val="100000"/>
              </a:lnSpc>
              <a:spcBef>
                <a:spcPts val="360"/>
              </a:spcBef>
              <a:spcAft>
                <a:spcPts val="0"/>
              </a:spcAft>
              <a:buClr>
                <a:schemeClr val="dk1"/>
              </a:buClr>
              <a:buSzPts val="1800"/>
              <a:buFont typeface="Arial"/>
              <a:buNone/>
              <a:defRPr sz="1800"/>
            </a:lvl3pPr>
            <a:lvl4pPr lvl="3" algn="ctr">
              <a:lnSpc>
                <a:spcPct val="100000"/>
              </a:lnSpc>
              <a:spcBef>
                <a:spcPts val="320"/>
              </a:spcBef>
              <a:spcAft>
                <a:spcPts val="0"/>
              </a:spcAft>
              <a:buClr>
                <a:schemeClr val="dk1"/>
              </a:buClr>
              <a:buSzPts val="1600"/>
              <a:buFont typeface="Arial"/>
              <a:buNone/>
              <a:defRPr sz="1600"/>
            </a:lvl4pPr>
            <a:lvl5pPr lvl="4" algn="ctr">
              <a:lnSpc>
                <a:spcPct val="100000"/>
              </a:lnSpc>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2" name="Google Shape;82;p2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Font typeface="Arial"/>
              <a:buNone/>
              <a:defRPr sz="2400"/>
            </a:lvl1pPr>
            <a:lvl2pPr marL="914400" lvl="1" indent="-228600" algn="l">
              <a:lnSpc>
                <a:spcPct val="100000"/>
              </a:lnSpc>
              <a:spcBef>
                <a:spcPts val="400"/>
              </a:spcBef>
              <a:spcAft>
                <a:spcPts val="0"/>
              </a:spcAft>
              <a:buClr>
                <a:schemeClr val="dk1"/>
              </a:buClr>
              <a:buSzPts val="2000"/>
              <a:buFont typeface="Arial"/>
              <a:buNone/>
              <a:defRPr sz="2000"/>
            </a:lvl2pPr>
            <a:lvl3pPr marL="1371600" lvl="2" indent="-228600" algn="l">
              <a:lnSpc>
                <a:spcPct val="100000"/>
              </a:lnSpc>
              <a:spcBef>
                <a:spcPts val="360"/>
              </a:spcBef>
              <a:spcAft>
                <a:spcPts val="0"/>
              </a:spcAft>
              <a:buClr>
                <a:schemeClr val="dk1"/>
              </a:buClr>
              <a:buSzPts val="1800"/>
              <a:buFont typeface="Arial"/>
              <a:buNone/>
              <a:defRPr sz="1800"/>
            </a:lvl3pPr>
            <a:lvl4pPr marL="1828800" lvl="3" indent="-228600" algn="l">
              <a:lnSpc>
                <a:spcPct val="100000"/>
              </a:lnSpc>
              <a:spcBef>
                <a:spcPts val="320"/>
              </a:spcBef>
              <a:spcAft>
                <a:spcPts val="0"/>
              </a:spcAft>
              <a:buClr>
                <a:schemeClr val="dk1"/>
              </a:buClr>
              <a:buSzPts val="1600"/>
              <a:buFont typeface="Arial"/>
              <a:buNone/>
              <a:defRPr sz="1600"/>
            </a:lvl4pPr>
            <a:lvl5pPr marL="2286000" lvl="4" indent="-228600" algn="l">
              <a:lnSpc>
                <a:spcPct val="100000"/>
              </a:lnSpc>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32" name="Google Shape;32;p1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5"/>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5"/>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5"/>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3" name="Google Shape;53;p1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3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 name="Google Shape;62;p18"/>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18"/>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a:lvl1pPr>
            <a:lvl2pPr marL="914400" lvl="1" indent="-228600" algn="l">
              <a:lnSpc>
                <a:spcPct val="100000"/>
              </a:lnSpc>
              <a:spcBef>
                <a:spcPts val="280"/>
              </a:spcBef>
              <a:spcAft>
                <a:spcPts val="0"/>
              </a:spcAft>
              <a:buClr>
                <a:schemeClr val="dk1"/>
              </a:buClr>
              <a:buSzPts val="1400"/>
              <a:buFont typeface="Arial"/>
              <a:buNone/>
              <a:defRPr sz="1400"/>
            </a:lvl2pPr>
            <a:lvl3pPr marL="1371600" lvl="2" indent="-228600" algn="l">
              <a:lnSpc>
                <a:spcPct val="100000"/>
              </a:lnSpc>
              <a:spcBef>
                <a:spcPts val="240"/>
              </a:spcBef>
              <a:spcAft>
                <a:spcPts val="0"/>
              </a:spcAft>
              <a:buClr>
                <a:schemeClr val="dk1"/>
              </a:buClr>
              <a:buSzPts val="1200"/>
              <a:buFont typeface="Arial"/>
              <a:buNone/>
              <a:defRPr sz="1200"/>
            </a:lvl3pPr>
            <a:lvl4pPr marL="1828800" lvl="3" indent="-228600" algn="l">
              <a:lnSpc>
                <a:spcPct val="100000"/>
              </a:lnSpc>
              <a:spcBef>
                <a:spcPts val="200"/>
              </a:spcBef>
              <a:spcAft>
                <a:spcPts val="0"/>
              </a:spcAft>
              <a:buClr>
                <a:schemeClr val="dk1"/>
              </a:buClr>
              <a:buSzPts val="1000"/>
              <a:buFont typeface="Arial"/>
              <a:buNone/>
              <a:defRPr sz="1000"/>
            </a:lvl4pPr>
            <a:lvl5pPr marL="2286000" lvl="4" indent="-228600" algn="l">
              <a:lnSpc>
                <a:spcPct val="100000"/>
              </a:lnSpc>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3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19"/>
          <p:cNvSpPr>
            <a:spLocks noGrp="1"/>
          </p:cNvSpPr>
          <p:nvPr>
            <p:ph type="pic" idx="2"/>
          </p:nvPr>
        </p:nvSpPr>
        <p:spPr>
          <a:xfrm>
            <a:off x="3887788" y="987425"/>
            <a:ext cx="4629150" cy="4873625"/>
          </a:xfrm>
          <a:prstGeom prst="rect">
            <a:avLst/>
          </a:prstGeom>
          <a:noFill/>
          <a:ln>
            <a:noFill/>
          </a:ln>
        </p:spPr>
      </p:sp>
      <p:sp>
        <p:nvSpPr>
          <p:cNvPr id="70" name="Google Shape;70;p19"/>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a:lvl1pPr>
            <a:lvl2pPr marL="914400" lvl="1" indent="-228600" algn="l">
              <a:lnSpc>
                <a:spcPct val="100000"/>
              </a:lnSpc>
              <a:spcBef>
                <a:spcPts val="280"/>
              </a:spcBef>
              <a:spcAft>
                <a:spcPts val="0"/>
              </a:spcAft>
              <a:buClr>
                <a:schemeClr val="dk1"/>
              </a:buClr>
              <a:buSzPts val="1400"/>
              <a:buFont typeface="Arial"/>
              <a:buNone/>
              <a:defRPr sz="1400"/>
            </a:lvl2pPr>
            <a:lvl3pPr marL="1371600" lvl="2" indent="-228600" algn="l">
              <a:lnSpc>
                <a:spcPct val="100000"/>
              </a:lnSpc>
              <a:spcBef>
                <a:spcPts val="240"/>
              </a:spcBef>
              <a:spcAft>
                <a:spcPts val="0"/>
              </a:spcAft>
              <a:buClr>
                <a:schemeClr val="dk1"/>
              </a:buClr>
              <a:buSzPts val="1200"/>
              <a:buFont typeface="Arial"/>
              <a:buNone/>
              <a:defRPr sz="1200"/>
            </a:lvl3pPr>
            <a:lvl4pPr marL="1828800" lvl="3" indent="-228600" algn="l">
              <a:lnSpc>
                <a:spcPct val="100000"/>
              </a:lnSpc>
              <a:spcBef>
                <a:spcPts val="200"/>
              </a:spcBef>
              <a:spcAft>
                <a:spcPts val="0"/>
              </a:spcAft>
              <a:buClr>
                <a:schemeClr val="dk1"/>
              </a:buClr>
              <a:buSzPts val="1000"/>
              <a:buFont typeface="Arial"/>
              <a:buNone/>
              <a:defRPr sz="1000"/>
            </a:lvl4pPr>
            <a:lvl5pPr marL="2286000" lvl="4" indent="-228600" algn="l">
              <a:lnSpc>
                <a:spcPct val="100000"/>
              </a:lnSpc>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9pPr>
          </a:lstStyle>
          <a:p>
            <a:endParaRPr/>
          </a:p>
        </p:txBody>
      </p:sp>
      <p:sp>
        <p:nvSpPr>
          <p:cNvPr id="13" name="Google Shape;13;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9pPr>
          </a:lstStyle>
          <a:p>
            <a:endParaRPr/>
          </a:p>
        </p:txBody>
      </p:sp>
      <p:sp>
        <p:nvSpPr>
          <p:cNvPr id="14" name="Google Shape;14;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0"/>
          <p:cNvPicPr preferRelativeResize="0"/>
          <p:nvPr/>
        </p:nvPicPr>
        <p:blipFill>
          <a:blip r:embed="rId13">
            <a:alphaModFix/>
          </a:blip>
          <a:stretch>
            <a:fillRect/>
          </a:stretch>
        </p:blipFill>
        <p:spPr>
          <a:xfrm>
            <a:off x="0" y="-205753"/>
            <a:ext cx="9144000" cy="7063752"/>
          </a:xfrm>
          <a:prstGeom prst="rect">
            <a:avLst/>
          </a:prstGeom>
          <a:noFill/>
          <a:ln>
            <a:noFill/>
          </a:ln>
        </p:spPr>
      </p:pic>
      <p:pic>
        <p:nvPicPr>
          <p:cNvPr id="16" name="Google Shape;16;p10"/>
          <p:cNvPicPr preferRelativeResize="0"/>
          <p:nvPr/>
        </p:nvPicPr>
        <p:blipFill rotWithShape="1">
          <a:blip r:embed="rId14">
            <a:alphaModFix/>
          </a:blip>
          <a:srcRect/>
          <a:stretch/>
        </p:blipFill>
        <p:spPr>
          <a:xfrm>
            <a:off x="0" y="-205753"/>
            <a:ext cx="9144000" cy="70637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laura.vanoni@state.nm.u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Vanessa.Gutierrez@state.nm.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685800" y="364375"/>
            <a:ext cx="7772400" cy="526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br>
              <a:rPr lang="en-US" sz="3500" b="1" dirty="0">
                <a:latin typeface="Arial"/>
                <a:ea typeface="Arial"/>
                <a:cs typeface="Arial"/>
                <a:sym typeface="Arial"/>
              </a:rPr>
            </a:br>
            <a:r>
              <a:rPr lang="en-US" sz="4300" b="1" dirty="0">
                <a:solidFill>
                  <a:srgbClr val="0D3865"/>
                </a:solidFill>
                <a:latin typeface="Georgia"/>
                <a:ea typeface="Georgia"/>
                <a:cs typeface="Georgia"/>
                <a:sym typeface="Georgia"/>
              </a:rPr>
              <a:t>New Mexico </a:t>
            </a:r>
            <a:br>
              <a:rPr lang="en-US" sz="4300" b="1" dirty="0">
                <a:solidFill>
                  <a:srgbClr val="0D3865"/>
                </a:solidFill>
                <a:latin typeface="Georgia"/>
                <a:ea typeface="Georgia"/>
                <a:cs typeface="Georgia"/>
                <a:sym typeface="Georgia"/>
              </a:rPr>
            </a:br>
            <a:r>
              <a:rPr lang="en-US" sz="4300" b="1" dirty="0">
                <a:solidFill>
                  <a:srgbClr val="0D3865"/>
                </a:solidFill>
                <a:latin typeface="Georgia"/>
                <a:ea typeface="Georgia"/>
                <a:cs typeface="Georgia"/>
                <a:sym typeface="Georgia"/>
              </a:rPr>
              <a:t>Indian Affairs Department</a:t>
            </a:r>
            <a:br>
              <a:rPr lang="en-US" sz="4300" b="1" dirty="0">
                <a:solidFill>
                  <a:srgbClr val="0D3865"/>
                </a:solidFill>
                <a:latin typeface="Georgia"/>
                <a:ea typeface="Georgia"/>
                <a:cs typeface="Georgia"/>
                <a:sym typeface="Georgia"/>
              </a:rPr>
            </a:br>
            <a:r>
              <a:rPr lang="en-US" sz="4300" b="1" dirty="0">
                <a:solidFill>
                  <a:srgbClr val="840032"/>
                </a:solidFill>
                <a:latin typeface="Georgia"/>
                <a:ea typeface="Georgia"/>
                <a:cs typeface="Georgia"/>
                <a:sym typeface="Georgia"/>
              </a:rPr>
              <a:t>Tribal Infrastructure Fund Portal Training </a:t>
            </a:r>
            <a:br>
              <a:rPr lang="en-US" sz="2300" b="1" dirty="0">
                <a:latin typeface="Georgia"/>
                <a:ea typeface="Georgia"/>
                <a:cs typeface="Georgia"/>
                <a:sym typeface="Georgia"/>
              </a:rPr>
            </a:br>
            <a:br>
              <a:rPr lang="en-US" sz="2100" b="1" dirty="0">
                <a:latin typeface="Georgia"/>
                <a:ea typeface="Georgia"/>
                <a:cs typeface="Georgia"/>
                <a:sym typeface="Georgia"/>
              </a:rPr>
            </a:br>
            <a:br>
              <a:rPr lang="en-US" sz="2000" b="1" dirty="0">
                <a:latin typeface="Arial"/>
                <a:ea typeface="Arial"/>
                <a:cs typeface="Arial"/>
                <a:sym typeface="Arial"/>
              </a:rPr>
            </a:br>
            <a:r>
              <a:rPr lang="en-US" sz="2000" b="1" dirty="0">
                <a:latin typeface="Arial"/>
                <a:ea typeface="Arial"/>
                <a:cs typeface="Arial"/>
                <a:sym typeface="Arial"/>
              </a:rPr>
              <a:t>Presented by Lawrence John </a:t>
            </a:r>
            <a:br>
              <a:rPr lang="en-US" sz="2000" b="1" dirty="0">
                <a:latin typeface="Arial"/>
                <a:ea typeface="Arial"/>
                <a:cs typeface="Arial"/>
                <a:sym typeface="Arial"/>
              </a:rPr>
            </a:br>
            <a:endParaRPr sz="2000" b="1" dirty="0">
              <a:latin typeface="Arial"/>
              <a:ea typeface="Arial"/>
              <a:cs typeface="Arial"/>
              <a:sym typeface="Arial"/>
            </a:endParaRPr>
          </a:p>
          <a:p>
            <a:pPr marL="0" lvl="0" indent="0" algn="ctr" rtl="0">
              <a:lnSpc>
                <a:spcPct val="100000"/>
              </a:lnSpc>
              <a:spcBef>
                <a:spcPts val="0"/>
              </a:spcBef>
              <a:spcAft>
                <a:spcPts val="0"/>
              </a:spcAft>
              <a:buSzPts val="1400"/>
              <a:buNone/>
            </a:pPr>
            <a:r>
              <a:rPr lang="en-US" sz="2500" dirty="0">
                <a:solidFill>
                  <a:srgbClr val="0D3865"/>
                </a:solidFill>
                <a:latin typeface="Montserrat"/>
                <a:ea typeface="Montserrat"/>
                <a:cs typeface="Montserrat"/>
                <a:sym typeface="Montserrat"/>
              </a:rPr>
              <a:t> Lynn Trujillo, Cabinet Secretary</a:t>
            </a:r>
            <a:br>
              <a:rPr lang="en-US" sz="2500" dirty="0">
                <a:solidFill>
                  <a:srgbClr val="0D3865"/>
                </a:solidFill>
                <a:latin typeface="Montserrat"/>
                <a:ea typeface="Montserrat"/>
                <a:cs typeface="Montserrat"/>
                <a:sym typeface="Montserrat"/>
              </a:rPr>
            </a:br>
            <a:r>
              <a:rPr lang="en-US" sz="2500" dirty="0">
                <a:solidFill>
                  <a:srgbClr val="0D3865"/>
                </a:solidFill>
                <a:latin typeface="Montserrat"/>
                <a:ea typeface="Montserrat"/>
                <a:cs typeface="Montserrat"/>
                <a:sym typeface="Montserrat"/>
              </a:rPr>
              <a:t>Nadine Padilla, Deputy Secretary</a:t>
            </a:r>
            <a:br>
              <a:rPr lang="en-US" sz="2500" dirty="0">
                <a:solidFill>
                  <a:srgbClr val="0D3865"/>
                </a:solidFill>
                <a:latin typeface="Montserrat"/>
                <a:ea typeface="Montserrat"/>
                <a:cs typeface="Montserrat"/>
                <a:sym typeface="Montserrat"/>
              </a:rPr>
            </a:br>
            <a:br>
              <a:rPr lang="en-US" sz="1800" dirty="0">
                <a:solidFill>
                  <a:srgbClr val="0D3865"/>
                </a:solidFill>
                <a:latin typeface="Montserrat"/>
                <a:ea typeface="Montserrat"/>
                <a:cs typeface="Montserrat"/>
                <a:sym typeface="Montserrat"/>
              </a:rPr>
            </a:br>
            <a:endParaRPr sz="1800" dirty="0">
              <a:solidFill>
                <a:srgbClr val="0D3865"/>
              </a:solidFill>
              <a:latin typeface="Montserrat"/>
              <a:ea typeface="Montserrat"/>
              <a:cs typeface="Montserrat"/>
              <a:sym typeface="Montserrat"/>
            </a:endParaRPr>
          </a:p>
          <a:p>
            <a:pPr marL="0" lvl="0" indent="0" algn="ctr" rtl="0">
              <a:lnSpc>
                <a:spcPct val="100000"/>
              </a:lnSpc>
              <a:spcBef>
                <a:spcPts val="0"/>
              </a:spcBef>
              <a:spcAft>
                <a:spcPts val="0"/>
              </a:spcAft>
              <a:buSzPts val="1400"/>
              <a:buNone/>
            </a:pPr>
            <a:r>
              <a:rPr lang="en-US" sz="1800" dirty="0">
                <a:solidFill>
                  <a:srgbClr val="0D3865"/>
                </a:solidFill>
                <a:latin typeface="Montserrat"/>
                <a:ea typeface="Montserrat"/>
                <a:cs typeface="Montserrat"/>
                <a:sym typeface="Montserrat"/>
              </a:rPr>
              <a:t>January 21, 2022</a:t>
            </a:r>
            <a:br>
              <a:rPr lang="en-US" sz="1800" dirty="0">
                <a:solidFill>
                  <a:srgbClr val="0D3865"/>
                </a:solidFill>
                <a:latin typeface="Montserrat"/>
                <a:ea typeface="Montserrat"/>
                <a:cs typeface="Montserrat"/>
                <a:sym typeface="Montserrat"/>
              </a:rPr>
            </a:br>
            <a:br>
              <a:rPr lang="en-US" sz="1800" dirty="0">
                <a:latin typeface="Montserrat"/>
                <a:ea typeface="Montserrat"/>
                <a:cs typeface="Montserrat"/>
                <a:sym typeface="Montserrat"/>
              </a:rPr>
            </a:br>
            <a:br>
              <a:rPr lang="en-US" sz="2000" b="1" dirty="0">
                <a:latin typeface="Times New Roman"/>
                <a:ea typeface="Times New Roman"/>
                <a:cs typeface="Times New Roman"/>
                <a:sym typeface="Times New Roman"/>
              </a:rPr>
            </a:br>
            <a:endParaRPr sz="2000" b="1" dirty="0">
              <a:latin typeface="Times New Roman"/>
              <a:ea typeface="Times New Roman"/>
              <a:cs typeface="Times New Roman"/>
              <a:sym typeface="Times New Roman"/>
            </a:endParaRPr>
          </a:p>
        </p:txBody>
      </p:sp>
      <p:sp>
        <p:nvSpPr>
          <p:cNvPr id="91" name="Google Shape;91;p1"/>
          <p:cNvSpPr txBox="1"/>
          <p:nvPr/>
        </p:nvSpPr>
        <p:spPr>
          <a:xfrm>
            <a:off x="6299200" y="152400"/>
            <a:ext cx="83869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Times New Roman"/>
              <a:buNone/>
            </a:pPr>
            <a:r>
              <a:rPr lang="en-US" sz="1200" b="0" i="1"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cxnSp>
        <p:nvCxnSpPr>
          <p:cNvPr id="92" name="Google Shape;92;p1"/>
          <p:cNvCxnSpPr/>
          <p:nvPr/>
        </p:nvCxnSpPr>
        <p:spPr>
          <a:xfrm>
            <a:off x="3613200" y="2908625"/>
            <a:ext cx="1917600" cy="0"/>
          </a:xfrm>
          <a:prstGeom prst="straightConnector1">
            <a:avLst/>
          </a:prstGeom>
          <a:noFill/>
          <a:ln w="19050" cap="flat" cmpd="sng">
            <a:solidFill>
              <a:srgbClr val="0D3865"/>
            </a:solidFill>
            <a:prstDash val="solid"/>
            <a:round/>
            <a:headEnd type="diamond" w="med" len="med"/>
            <a:tailEnd type="diamond"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756"/>
            <a:ext cx="8229600" cy="937549"/>
          </a:xfrm>
        </p:spPr>
        <p:txBody>
          <a:bodyPr/>
          <a:lstStyle/>
          <a:p>
            <a:r>
              <a:rPr lang="en-US" dirty="0"/>
              <a:t>Register – New User </a:t>
            </a:r>
          </a:p>
        </p:txBody>
      </p:sp>
      <p:sp>
        <p:nvSpPr>
          <p:cNvPr id="3" name="Slide Number Placeholder 2"/>
          <p:cNvSpPr>
            <a:spLocks noGrp="1"/>
          </p:cNvSpPr>
          <p:nvPr>
            <p:ph type="sldNum" idx="12"/>
          </p:nvPr>
        </p:nvSpPr>
        <p:spPr/>
        <p:txBody>
          <a:bodyPr/>
          <a:lstStyle/>
          <a:p>
            <a:fld id="{F486FEF6-9F94-4086-A112-E0223A756BA9}" type="slidenum">
              <a:rPr lang="en-US" smtClean="0"/>
              <a:pPr/>
              <a:t>10</a:t>
            </a:fld>
            <a:endParaRPr lang="en-US"/>
          </a:p>
        </p:txBody>
      </p:sp>
      <p:pic>
        <p:nvPicPr>
          <p:cNvPr id="9" name="Picture 8" descr="Graphical user interface, application&#10;&#10;Description automatically generated">
            <a:extLst>
              <a:ext uri="{FF2B5EF4-FFF2-40B4-BE49-F238E27FC236}">
                <a16:creationId xmlns:a16="http://schemas.microsoft.com/office/drawing/2014/main" id="{D1B18A38-C9CB-4672-BFE4-4084C6616C12}"/>
              </a:ext>
            </a:extLst>
          </p:cNvPr>
          <p:cNvPicPr>
            <a:picLocks noChangeAspect="1"/>
          </p:cNvPicPr>
          <p:nvPr/>
        </p:nvPicPr>
        <p:blipFill>
          <a:blip r:embed="rId3"/>
          <a:stretch>
            <a:fillRect/>
          </a:stretch>
        </p:blipFill>
        <p:spPr>
          <a:xfrm>
            <a:off x="1685175" y="704793"/>
            <a:ext cx="5773650" cy="4956174"/>
          </a:xfrm>
          <a:prstGeom prst="rect">
            <a:avLst/>
          </a:prstGeom>
        </p:spPr>
      </p:pic>
    </p:spTree>
    <p:extLst>
      <p:ext uri="{BB962C8B-B14F-4D97-AF65-F5344CB8AC3E}">
        <p14:creationId xmlns:p14="http://schemas.microsoft.com/office/powerpoint/2010/main" val="3001370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ED74-40FA-4A88-9652-86D6EAF3DF2A}"/>
              </a:ext>
            </a:extLst>
          </p:cNvPr>
          <p:cNvSpPr>
            <a:spLocks noGrp="1"/>
          </p:cNvSpPr>
          <p:nvPr>
            <p:ph type="title"/>
          </p:nvPr>
        </p:nvSpPr>
        <p:spPr>
          <a:xfrm>
            <a:off x="423949" y="93042"/>
            <a:ext cx="8229600" cy="569104"/>
          </a:xfrm>
        </p:spPr>
        <p:txBody>
          <a:bodyPr/>
          <a:lstStyle/>
          <a:p>
            <a:r>
              <a:rPr lang="en-US" dirty="0"/>
              <a:t>Forgot Password  </a:t>
            </a:r>
          </a:p>
        </p:txBody>
      </p:sp>
      <p:sp>
        <p:nvSpPr>
          <p:cNvPr id="3" name="Slide Number Placeholder 2">
            <a:extLst>
              <a:ext uri="{FF2B5EF4-FFF2-40B4-BE49-F238E27FC236}">
                <a16:creationId xmlns:a16="http://schemas.microsoft.com/office/drawing/2014/main" id="{63694447-F548-477C-BCF5-406216169884}"/>
              </a:ext>
            </a:extLst>
          </p:cNvPr>
          <p:cNvSpPr>
            <a:spLocks noGrp="1"/>
          </p:cNvSpPr>
          <p:nvPr>
            <p:ph type="sldNum" idx="12"/>
          </p:nvPr>
        </p:nvSpPr>
        <p:spPr/>
        <p:txBody>
          <a:bodyPr/>
          <a:lstStyle/>
          <a:p>
            <a:fld id="{F486FEF6-9F94-4086-A112-E0223A756BA9}" type="slidenum">
              <a:rPr lang="en-US" smtClean="0"/>
              <a:pPr/>
              <a:t>11</a:t>
            </a:fld>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A4029636-8E16-4836-B4AE-0029D6B460A4}"/>
              </a:ext>
            </a:extLst>
          </p:cNvPr>
          <p:cNvPicPr>
            <a:picLocks noChangeAspect="1"/>
          </p:cNvPicPr>
          <p:nvPr/>
        </p:nvPicPr>
        <p:blipFill>
          <a:blip r:embed="rId3"/>
          <a:stretch>
            <a:fillRect/>
          </a:stretch>
        </p:blipFill>
        <p:spPr>
          <a:xfrm>
            <a:off x="748145" y="771697"/>
            <a:ext cx="7984375" cy="4452851"/>
          </a:xfrm>
          <a:prstGeom prst="rect">
            <a:avLst/>
          </a:prstGeom>
        </p:spPr>
      </p:pic>
    </p:spTree>
    <p:extLst>
      <p:ext uri="{BB962C8B-B14F-4D97-AF65-F5344CB8AC3E}">
        <p14:creationId xmlns:p14="http://schemas.microsoft.com/office/powerpoint/2010/main" val="642668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A50E-2F13-402F-9A5F-55A945AB4F5C}"/>
              </a:ext>
            </a:extLst>
          </p:cNvPr>
          <p:cNvSpPr>
            <a:spLocks noGrp="1"/>
          </p:cNvSpPr>
          <p:nvPr>
            <p:ph type="title"/>
          </p:nvPr>
        </p:nvSpPr>
        <p:spPr/>
        <p:txBody>
          <a:bodyPr/>
          <a:lstStyle/>
          <a:p>
            <a:r>
              <a:rPr lang="en-US" dirty="0"/>
              <a:t>Declaration </a:t>
            </a:r>
          </a:p>
        </p:txBody>
      </p:sp>
      <p:pic>
        <p:nvPicPr>
          <p:cNvPr id="4" name="Picture 3" descr="Graphical user interface, text, application, email&#10;&#10;Description automatically generated">
            <a:extLst>
              <a:ext uri="{FF2B5EF4-FFF2-40B4-BE49-F238E27FC236}">
                <a16:creationId xmlns:a16="http://schemas.microsoft.com/office/drawing/2014/main" id="{AB67CF45-3C88-418E-A5B5-A398D70C120D}"/>
              </a:ext>
            </a:extLst>
          </p:cNvPr>
          <p:cNvPicPr>
            <a:picLocks noChangeAspect="1"/>
          </p:cNvPicPr>
          <p:nvPr/>
        </p:nvPicPr>
        <p:blipFill>
          <a:blip r:embed="rId2"/>
          <a:stretch>
            <a:fillRect/>
          </a:stretch>
        </p:blipFill>
        <p:spPr>
          <a:xfrm>
            <a:off x="261850" y="1705746"/>
            <a:ext cx="8591205" cy="3446508"/>
          </a:xfrm>
          <a:prstGeom prst="rect">
            <a:avLst/>
          </a:prstGeom>
        </p:spPr>
      </p:pic>
    </p:spTree>
    <p:extLst>
      <p:ext uri="{BB962C8B-B14F-4D97-AF65-F5344CB8AC3E}">
        <p14:creationId xmlns:p14="http://schemas.microsoft.com/office/powerpoint/2010/main" val="414977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A382-6C8B-4DE0-8D57-F8F4CFFEC80F}"/>
              </a:ext>
            </a:extLst>
          </p:cNvPr>
          <p:cNvSpPr>
            <a:spLocks noGrp="1"/>
          </p:cNvSpPr>
          <p:nvPr>
            <p:ph type="title"/>
          </p:nvPr>
        </p:nvSpPr>
        <p:spPr/>
        <p:txBody>
          <a:bodyPr/>
          <a:lstStyle/>
          <a:p>
            <a:r>
              <a:rPr lang="en-US" dirty="0"/>
              <a:t>Tribe &amp; Project Information </a:t>
            </a:r>
          </a:p>
        </p:txBody>
      </p:sp>
      <p:sp>
        <p:nvSpPr>
          <p:cNvPr id="7" name="Text Placeholder 6">
            <a:extLst>
              <a:ext uri="{FF2B5EF4-FFF2-40B4-BE49-F238E27FC236}">
                <a16:creationId xmlns:a16="http://schemas.microsoft.com/office/drawing/2014/main" id="{14CC766D-79B9-4F84-8A63-F043277575F7}"/>
              </a:ext>
            </a:extLst>
          </p:cNvPr>
          <p:cNvSpPr>
            <a:spLocks noGrp="1"/>
          </p:cNvSpPr>
          <p:nvPr>
            <p:ph type="body" idx="2"/>
          </p:nvPr>
        </p:nvSpPr>
        <p:spPr>
          <a:xfrm>
            <a:off x="4648200" y="1600201"/>
            <a:ext cx="4038600" cy="3886200"/>
          </a:xfrm>
        </p:spPr>
        <p:txBody>
          <a:bodyPr/>
          <a:lstStyle/>
          <a:p>
            <a:r>
              <a:rPr lang="en-US" dirty="0"/>
              <a:t>Click on the drop-down box and click TIF </a:t>
            </a:r>
          </a:p>
        </p:txBody>
      </p:sp>
      <p:sp>
        <p:nvSpPr>
          <p:cNvPr id="3" name="Slide Number Placeholder 2">
            <a:extLst>
              <a:ext uri="{FF2B5EF4-FFF2-40B4-BE49-F238E27FC236}">
                <a16:creationId xmlns:a16="http://schemas.microsoft.com/office/drawing/2014/main" id="{C1922506-91FC-4190-BD9C-AE553346B9DA}"/>
              </a:ext>
            </a:extLst>
          </p:cNvPr>
          <p:cNvSpPr>
            <a:spLocks noGrp="1"/>
          </p:cNvSpPr>
          <p:nvPr>
            <p:ph type="sldNum" idx="12"/>
          </p:nvPr>
        </p:nvSpPr>
        <p:spPr/>
        <p:txBody>
          <a:bodyPr/>
          <a:lstStyle/>
          <a:p>
            <a:fld id="{F486FEF6-9F94-4086-A112-E0223A756BA9}" type="slidenum">
              <a:rPr lang="en-US" smtClean="0"/>
              <a:pPr/>
              <a:t>13</a:t>
            </a:fld>
            <a:endParaRPr lang="en-US"/>
          </a:p>
        </p:txBody>
      </p:sp>
      <p:pic>
        <p:nvPicPr>
          <p:cNvPr id="5" name="Picture 4">
            <a:extLst>
              <a:ext uri="{FF2B5EF4-FFF2-40B4-BE49-F238E27FC236}">
                <a16:creationId xmlns:a16="http://schemas.microsoft.com/office/drawing/2014/main" id="{9D91DE03-A391-4F50-B6A5-24258EEA2AC1}"/>
              </a:ext>
            </a:extLst>
          </p:cNvPr>
          <p:cNvPicPr>
            <a:picLocks noChangeAspect="1"/>
          </p:cNvPicPr>
          <p:nvPr/>
        </p:nvPicPr>
        <p:blipFill>
          <a:blip r:embed="rId3"/>
          <a:stretch>
            <a:fillRect/>
          </a:stretch>
        </p:blipFill>
        <p:spPr>
          <a:xfrm>
            <a:off x="325149" y="1600201"/>
            <a:ext cx="4246851" cy="2552700"/>
          </a:xfrm>
          <a:prstGeom prst="rect">
            <a:avLst/>
          </a:prstGeom>
        </p:spPr>
      </p:pic>
    </p:spTree>
    <p:extLst>
      <p:ext uri="{BB962C8B-B14F-4D97-AF65-F5344CB8AC3E}">
        <p14:creationId xmlns:p14="http://schemas.microsoft.com/office/powerpoint/2010/main" val="260573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6AB80-B6C0-4099-9197-AB6608BFEDFA}"/>
              </a:ext>
            </a:extLst>
          </p:cNvPr>
          <p:cNvSpPr>
            <a:spLocks noGrp="1"/>
          </p:cNvSpPr>
          <p:nvPr>
            <p:ph type="title"/>
          </p:nvPr>
        </p:nvSpPr>
        <p:spPr>
          <a:xfrm>
            <a:off x="457200" y="-95596"/>
            <a:ext cx="8229600" cy="669174"/>
          </a:xfrm>
        </p:spPr>
        <p:txBody>
          <a:bodyPr/>
          <a:lstStyle/>
          <a:p>
            <a:r>
              <a:rPr lang="en-US" sz="2400" dirty="0"/>
              <a:t>Tribe &amp; Project Information </a:t>
            </a:r>
          </a:p>
        </p:txBody>
      </p:sp>
      <p:pic>
        <p:nvPicPr>
          <p:cNvPr id="4" name="Picture 3" descr="Graphical user interface, text, application, email&#10;&#10;Description automatically generated">
            <a:extLst>
              <a:ext uri="{FF2B5EF4-FFF2-40B4-BE49-F238E27FC236}">
                <a16:creationId xmlns:a16="http://schemas.microsoft.com/office/drawing/2014/main" id="{C55A88E8-6FC2-4304-9C04-BA06B591F353}"/>
              </a:ext>
            </a:extLst>
          </p:cNvPr>
          <p:cNvPicPr>
            <a:picLocks noChangeAspect="1"/>
          </p:cNvPicPr>
          <p:nvPr/>
        </p:nvPicPr>
        <p:blipFill>
          <a:blip r:embed="rId2"/>
          <a:stretch>
            <a:fillRect/>
          </a:stretch>
        </p:blipFill>
        <p:spPr>
          <a:xfrm>
            <a:off x="182880" y="650141"/>
            <a:ext cx="8740833" cy="4620128"/>
          </a:xfrm>
          <a:prstGeom prst="rect">
            <a:avLst/>
          </a:prstGeom>
        </p:spPr>
      </p:pic>
    </p:spTree>
    <p:extLst>
      <p:ext uri="{BB962C8B-B14F-4D97-AF65-F5344CB8AC3E}">
        <p14:creationId xmlns:p14="http://schemas.microsoft.com/office/powerpoint/2010/main" val="38773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A078-10B6-4B1B-8C26-03DE8EDA2A3D}"/>
              </a:ext>
            </a:extLst>
          </p:cNvPr>
          <p:cNvSpPr>
            <a:spLocks noGrp="1"/>
          </p:cNvSpPr>
          <p:nvPr>
            <p:ph type="title"/>
          </p:nvPr>
        </p:nvSpPr>
        <p:spPr/>
        <p:txBody>
          <a:bodyPr/>
          <a:lstStyle/>
          <a:p>
            <a:r>
              <a:rPr lang="en-US" dirty="0"/>
              <a:t>View Information on Legislative District </a:t>
            </a:r>
          </a:p>
        </p:txBody>
      </p:sp>
      <p:pic>
        <p:nvPicPr>
          <p:cNvPr id="4" name="Picture 3" descr="Graphical user interface, application, website&#10;&#10;Description automatically generated">
            <a:extLst>
              <a:ext uri="{FF2B5EF4-FFF2-40B4-BE49-F238E27FC236}">
                <a16:creationId xmlns:a16="http://schemas.microsoft.com/office/drawing/2014/main" id="{4D357765-DC5E-4A13-8EF4-FA374FF05649}"/>
              </a:ext>
            </a:extLst>
          </p:cNvPr>
          <p:cNvPicPr>
            <a:picLocks noChangeAspect="1"/>
          </p:cNvPicPr>
          <p:nvPr/>
        </p:nvPicPr>
        <p:blipFill>
          <a:blip r:embed="rId2"/>
          <a:stretch>
            <a:fillRect/>
          </a:stretch>
        </p:blipFill>
        <p:spPr>
          <a:xfrm>
            <a:off x="162098" y="1712422"/>
            <a:ext cx="8782397" cy="3495502"/>
          </a:xfrm>
          <a:prstGeom prst="rect">
            <a:avLst/>
          </a:prstGeom>
        </p:spPr>
      </p:pic>
    </p:spTree>
    <p:extLst>
      <p:ext uri="{BB962C8B-B14F-4D97-AF65-F5344CB8AC3E}">
        <p14:creationId xmlns:p14="http://schemas.microsoft.com/office/powerpoint/2010/main" val="1211149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7D1F-E01A-43A2-A50A-8A0A75D79354}"/>
              </a:ext>
            </a:extLst>
          </p:cNvPr>
          <p:cNvSpPr>
            <a:spLocks noGrp="1"/>
          </p:cNvSpPr>
          <p:nvPr>
            <p:ph type="title"/>
          </p:nvPr>
        </p:nvSpPr>
        <p:spPr/>
        <p:txBody>
          <a:bodyPr/>
          <a:lstStyle/>
          <a:p>
            <a:r>
              <a:rPr lang="en-US" sz="3600" dirty="0"/>
              <a:t>Executive Order 2013-006</a:t>
            </a:r>
          </a:p>
        </p:txBody>
      </p:sp>
      <p:pic>
        <p:nvPicPr>
          <p:cNvPr id="4" name="Picture 3" descr="Graphical user interface, text, application&#10;&#10;Description automatically generated">
            <a:extLst>
              <a:ext uri="{FF2B5EF4-FFF2-40B4-BE49-F238E27FC236}">
                <a16:creationId xmlns:a16="http://schemas.microsoft.com/office/drawing/2014/main" id="{1F65956C-2095-4E4E-8CD5-5CE8F38813C4}"/>
              </a:ext>
            </a:extLst>
          </p:cNvPr>
          <p:cNvPicPr>
            <a:picLocks noChangeAspect="1"/>
          </p:cNvPicPr>
          <p:nvPr/>
        </p:nvPicPr>
        <p:blipFill>
          <a:blip r:embed="rId2"/>
          <a:stretch>
            <a:fillRect/>
          </a:stretch>
        </p:blipFill>
        <p:spPr>
          <a:xfrm>
            <a:off x="602673" y="1428750"/>
            <a:ext cx="8025937" cy="4000500"/>
          </a:xfrm>
          <a:prstGeom prst="rect">
            <a:avLst/>
          </a:prstGeom>
        </p:spPr>
      </p:pic>
    </p:spTree>
    <p:extLst>
      <p:ext uri="{BB962C8B-B14F-4D97-AF65-F5344CB8AC3E}">
        <p14:creationId xmlns:p14="http://schemas.microsoft.com/office/powerpoint/2010/main" val="2098092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17D8-66D6-47A5-91AF-21CE372B0CFF}"/>
              </a:ext>
            </a:extLst>
          </p:cNvPr>
          <p:cNvSpPr>
            <a:spLocks noGrp="1"/>
          </p:cNvSpPr>
          <p:nvPr>
            <p:ph type="title"/>
          </p:nvPr>
        </p:nvSpPr>
        <p:spPr>
          <a:xfrm>
            <a:off x="457200" y="274638"/>
            <a:ext cx="8229600" cy="656387"/>
          </a:xfrm>
        </p:spPr>
        <p:txBody>
          <a:bodyPr/>
          <a:lstStyle/>
          <a:p>
            <a:r>
              <a:rPr lang="en-US" dirty="0"/>
              <a:t>Critical Need</a:t>
            </a:r>
          </a:p>
        </p:txBody>
      </p:sp>
      <p:sp>
        <p:nvSpPr>
          <p:cNvPr id="3" name="Slide Number Placeholder 2">
            <a:extLst>
              <a:ext uri="{FF2B5EF4-FFF2-40B4-BE49-F238E27FC236}">
                <a16:creationId xmlns:a16="http://schemas.microsoft.com/office/drawing/2014/main" id="{29965595-62E0-4507-9271-E63BF18672A5}"/>
              </a:ext>
            </a:extLst>
          </p:cNvPr>
          <p:cNvSpPr>
            <a:spLocks noGrp="1"/>
          </p:cNvSpPr>
          <p:nvPr>
            <p:ph type="sldNum" idx="12"/>
          </p:nvPr>
        </p:nvSpPr>
        <p:spPr/>
        <p:txBody>
          <a:bodyPr/>
          <a:lstStyle/>
          <a:p>
            <a:fld id="{F486FEF6-9F94-4086-A112-E0223A756BA9}" type="slidenum">
              <a:rPr lang="en-US" smtClean="0"/>
              <a:pPr/>
              <a:t>17</a:t>
            </a:fld>
            <a:endParaRPr lang="en-US"/>
          </a:p>
        </p:txBody>
      </p:sp>
      <p:pic>
        <p:nvPicPr>
          <p:cNvPr id="8" name="Picture 7" descr="Graphical user interface, text, application, email&#10;&#10;Description automatically generated">
            <a:extLst>
              <a:ext uri="{FF2B5EF4-FFF2-40B4-BE49-F238E27FC236}">
                <a16:creationId xmlns:a16="http://schemas.microsoft.com/office/drawing/2014/main" id="{0C64916A-153B-4579-AA0E-7529A810D3D5}"/>
              </a:ext>
            </a:extLst>
          </p:cNvPr>
          <p:cNvPicPr>
            <a:picLocks noChangeAspect="1"/>
          </p:cNvPicPr>
          <p:nvPr/>
        </p:nvPicPr>
        <p:blipFill>
          <a:blip r:embed="rId3"/>
          <a:stretch>
            <a:fillRect/>
          </a:stretch>
        </p:blipFill>
        <p:spPr>
          <a:xfrm>
            <a:off x="224443" y="1088968"/>
            <a:ext cx="8582891" cy="3885727"/>
          </a:xfrm>
          <a:prstGeom prst="rect">
            <a:avLst/>
          </a:prstGeom>
        </p:spPr>
      </p:pic>
    </p:spTree>
    <p:extLst>
      <p:ext uri="{BB962C8B-B14F-4D97-AF65-F5344CB8AC3E}">
        <p14:creationId xmlns:p14="http://schemas.microsoft.com/office/powerpoint/2010/main" val="1093094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1C2D9-C00D-40FC-802B-671865A706B6}"/>
              </a:ext>
            </a:extLst>
          </p:cNvPr>
          <p:cNvSpPr>
            <a:spLocks noGrp="1"/>
          </p:cNvSpPr>
          <p:nvPr>
            <p:ph type="title"/>
          </p:nvPr>
        </p:nvSpPr>
        <p:spPr>
          <a:xfrm>
            <a:off x="457200" y="-112222"/>
            <a:ext cx="8229600" cy="573578"/>
          </a:xfrm>
        </p:spPr>
        <p:txBody>
          <a:bodyPr/>
          <a:lstStyle/>
          <a:p>
            <a:r>
              <a:rPr lang="en-US" sz="2800" dirty="0"/>
              <a:t>View Information about Critical Need </a:t>
            </a:r>
          </a:p>
        </p:txBody>
      </p:sp>
      <p:pic>
        <p:nvPicPr>
          <p:cNvPr id="6" name="Picture 5" descr="Graphical user interface, text&#10;&#10;Description automatically generated">
            <a:extLst>
              <a:ext uri="{FF2B5EF4-FFF2-40B4-BE49-F238E27FC236}">
                <a16:creationId xmlns:a16="http://schemas.microsoft.com/office/drawing/2014/main" id="{C284A001-9C76-497A-8DC2-3FE07B37AC6F}"/>
              </a:ext>
            </a:extLst>
          </p:cNvPr>
          <p:cNvPicPr>
            <a:picLocks noChangeAspect="1"/>
          </p:cNvPicPr>
          <p:nvPr/>
        </p:nvPicPr>
        <p:blipFill>
          <a:blip r:embed="rId2"/>
          <a:stretch>
            <a:fillRect/>
          </a:stretch>
        </p:blipFill>
        <p:spPr>
          <a:xfrm>
            <a:off x="868680" y="774700"/>
            <a:ext cx="7173884" cy="4649355"/>
          </a:xfrm>
          <a:prstGeom prst="rect">
            <a:avLst/>
          </a:prstGeom>
        </p:spPr>
      </p:pic>
    </p:spTree>
    <p:extLst>
      <p:ext uri="{BB962C8B-B14F-4D97-AF65-F5344CB8AC3E}">
        <p14:creationId xmlns:p14="http://schemas.microsoft.com/office/powerpoint/2010/main" val="2944971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A741-396F-456D-BCA6-37C288447CF6}"/>
              </a:ext>
            </a:extLst>
          </p:cNvPr>
          <p:cNvSpPr>
            <a:spLocks noGrp="1"/>
          </p:cNvSpPr>
          <p:nvPr>
            <p:ph type="title"/>
          </p:nvPr>
        </p:nvSpPr>
        <p:spPr>
          <a:xfrm>
            <a:off x="386542" y="136525"/>
            <a:ext cx="8229600" cy="594042"/>
          </a:xfrm>
        </p:spPr>
        <p:txBody>
          <a:bodyPr/>
          <a:lstStyle/>
          <a:p>
            <a:r>
              <a:rPr lang="en-US" dirty="0"/>
              <a:t>Project Readiness </a:t>
            </a:r>
          </a:p>
        </p:txBody>
      </p:sp>
      <p:sp>
        <p:nvSpPr>
          <p:cNvPr id="3" name="Slide Number Placeholder 2">
            <a:extLst>
              <a:ext uri="{FF2B5EF4-FFF2-40B4-BE49-F238E27FC236}">
                <a16:creationId xmlns:a16="http://schemas.microsoft.com/office/drawing/2014/main" id="{4C2DAB33-D5A2-4094-8AC1-D0AB43F7495F}"/>
              </a:ext>
            </a:extLst>
          </p:cNvPr>
          <p:cNvSpPr>
            <a:spLocks noGrp="1"/>
          </p:cNvSpPr>
          <p:nvPr>
            <p:ph type="sldNum" idx="12"/>
          </p:nvPr>
        </p:nvSpPr>
        <p:spPr/>
        <p:txBody>
          <a:bodyPr/>
          <a:lstStyle/>
          <a:p>
            <a:fld id="{F486FEF6-9F94-4086-A112-E0223A756BA9}" type="slidenum">
              <a:rPr lang="en-US" smtClean="0"/>
              <a:pPr/>
              <a:t>19</a:t>
            </a:fld>
            <a:endParaRPr lang="en-US"/>
          </a:p>
        </p:txBody>
      </p:sp>
      <p:pic>
        <p:nvPicPr>
          <p:cNvPr id="6" name="Picture 5" descr="Text, letter&#10;&#10;Description automatically generated">
            <a:extLst>
              <a:ext uri="{FF2B5EF4-FFF2-40B4-BE49-F238E27FC236}">
                <a16:creationId xmlns:a16="http://schemas.microsoft.com/office/drawing/2014/main" id="{61C762C5-153E-4271-8626-84D16AD15017}"/>
              </a:ext>
            </a:extLst>
          </p:cNvPr>
          <p:cNvPicPr>
            <a:picLocks noChangeAspect="1"/>
          </p:cNvPicPr>
          <p:nvPr/>
        </p:nvPicPr>
        <p:blipFill>
          <a:blip r:embed="rId3"/>
          <a:stretch>
            <a:fillRect/>
          </a:stretch>
        </p:blipFill>
        <p:spPr>
          <a:xfrm>
            <a:off x="162098" y="800627"/>
            <a:ext cx="8819803" cy="4418337"/>
          </a:xfrm>
          <a:prstGeom prst="rect">
            <a:avLst/>
          </a:prstGeom>
        </p:spPr>
      </p:pic>
    </p:spTree>
    <p:extLst>
      <p:ext uri="{BB962C8B-B14F-4D97-AF65-F5344CB8AC3E}">
        <p14:creationId xmlns:p14="http://schemas.microsoft.com/office/powerpoint/2010/main" val="302386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4865"/>
            <a:ext cx="8229600" cy="261390"/>
          </a:xfrm>
        </p:spPr>
        <p:txBody>
          <a:bodyPr>
            <a:normAutofit fontScale="90000"/>
          </a:bodyPr>
          <a:lstStyle/>
          <a:p>
            <a:br>
              <a:rPr lang="en-US" dirty="0"/>
            </a:br>
            <a:r>
              <a:rPr lang="en-US" sz="4400" dirty="0"/>
              <a:t>Eligibility </a:t>
            </a:r>
          </a:p>
        </p:txBody>
      </p:sp>
      <p:sp>
        <p:nvSpPr>
          <p:cNvPr id="3" name="Content Placeholder 2"/>
          <p:cNvSpPr>
            <a:spLocks noGrp="1"/>
          </p:cNvSpPr>
          <p:nvPr>
            <p:ph sz="quarter" idx="1"/>
          </p:nvPr>
        </p:nvSpPr>
        <p:spPr>
          <a:xfrm>
            <a:off x="457200" y="675290"/>
            <a:ext cx="8229600" cy="4525963"/>
          </a:xfrm>
        </p:spPr>
        <p:txBody>
          <a:bodyPr>
            <a:normAutofit/>
          </a:bodyPr>
          <a:lstStyle/>
          <a:p>
            <a:r>
              <a:rPr lang="en-US" sz="2400" dirty="0">
                <a:solidFill>
                  <a:srgbClr val="002060"/>
                </a:solidFill>
              </a:rPr>
              <a:t>Federally recognized Indian nation, tribe or pueblo located wholly or partially in New Mexico or any of its governmental entities or subdivisions is eligible to apply for funding</a:t>
            </a:r>
          </a:p>
        </p:txBody>
      </p:sp>
      <p:sp>
        <p:nvSpPr>
          <p:cNvPr id="5" name="Slide Number Placeholder 4"/>
          <p:cNvSpPr>
            <a:spLocks noGrp="1"/>
          </p:cNvSpPr>
          <p:nvPr>
            <p:ph type="sldNum" sz="quarter" idx="12"/>
          </p:nvPr>
        </p:nvSpPr>
        <p:spPr/>
        <p:txBody>
          <a:bodyPr/>
          <a:lstStyle/>
          <a:p>
            <a:fld id="{F486FEF6-9F94-4086-A112-E0223A756BA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3387D-CC07-4C8F-8DC7-98178E37AC06}"/>
              </a:ext>
            </a:extLst>
          </p:cNvPr>
          <p:cNvSpPr>
            <a:spLocks noGrp="1"/>
          </p:cNvSpPr>
          <p:nvPr>
            <p:ph type="title"/>
          </p:nvPr>
        </p:nvSpPr>
        <p:spPr>
          <a:xfrm>
            <a:off x="457200" y="-83604"/>
            <a:ext cx="8229600" cy="677964"/>
          </a:xfrm>
        </p:spPr>
        <p:txBody>
          <a:bodyPr/>
          <a:lstStyle/>
          <a:p>
            <a:r>
              <a:rPr lang="en-US" dirty="0"/>
              <a:t>Project Readiness (cont’d)</a:t>
            </a:r>
          </a:p>
        </p:txBody>
      </p:sp>
      <p:sp>
        <p:nvSpPr>
          <p:cNvPr id="3" name="Slide Number Placeholder 2">
            <a:extLst>
              <a:ext uri="{FF2B5EF4-FFF2-40B4-BE49-F238E27FC236}">
                <a16:creationId xmlns:a16="http://schemas.microsoft.com/office/drawing/2014/main" id="{6CA1CC58-B1A2-4660-8FFE-CE873CDA475C}"/>
              </a:ext>
            </a:extLst>
          </p:cNvPr>
          <p:cNvSpPr>
            <a:spLocks noGrp="1"/>
          </p:cNvSpPr>
          <p:nvPr>
            <p:ph type="sldNum" idx="12"/>
          </p:nvPr>
        </p:nvSpPr>
        <p:spPr/>
        <p:txBody>
          <a:bodyPr/>
          <a:lstStyle/>
          <a:p>
            <a:fld id="{F486FEF6-9F94-4086-A112-E0223A756BA9}" type="slidenum">
              <a:rPr lang="en-US" smtClean="0"/>
              <a:pPr/>
              <a:t>20</a:t>
            </a:fld>
            <a:endParaRPr lang="en-US"/>
          </a:p>
        </p:txBody>
      </p:sp>
      <p:pic>
        <p:nvPicPr>
          <p:cNvPr id="6" name="Picture 5" descr="Text, letter&#10;&#10;Description automatically generated">
            <a:extLst>
              <a:ext uri="{FF2B5EF4-FFF2-40B4-BE49-F238E27FC236}">
                <a16:creationId xmlns:a16="http://schemas.microsoft.com/office/drawing/2014/main" id="{02248A44-F898-453C-904E-C68C8B54D3FF}"/>
              </a:ext>
            </a:extLst>
          </p:cNvPr>
          <p:cNvPicPr>
            <a:picLocks noChangeAspect="1"/>
          </p:cNvPicPr>
          <p:nvPr/>
        </p:nvPicPr>
        <p:blipFill>
          <a:blip r:embed="rId3"/>
          <a:stretch>
            <a:fillRect/>
          </a:stretch>
        </p:blipFill>
        <p:spPr>
          <a:xfrm>
            <a:off x="133004" y="735676"/>
            <a:ext cx="8678487" cy="4522124"/>
          </a:xfrm>
          <a:prstGeom prst="rect">
            <a:avLst/>
          </a:prstGeom>
        </p:spPr>
      </p:pic>
    </p:spTree>
    <p:extLst>
      <p:ext uri="{BB962C8B-B14F-4D97-AF65-F5344CB8AC3E}">
        <p14:creationId xmlns:p14="http://schemas.microsoft.com/office/powerpoint/2010/main" val="215472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2B63-9C2F-4AEA-A030-D00D5A93DD73}"/>
              </a:ext>
            </a:extLst>
          </p:cNvPr>
          <p:cNvSpPr>
            <a:spLocks noGrp="1"/>
          </p:cNvSpPr>
          <p:nvPr>
            <p:ph type="title"/>
          </p:nvPr>
        </p:nvSpPr>
        <p:spPr>
          <a:xfrm>
            <a:off x="457200" y="-45402"/>
            <a:ext cx="8229600" cy="623137"/>
          </a:xfrm>
        </p:spPr>
        <p:txBody>
          <a:bodyPr/>
          <a:lstStyle/>
          <a:p>
            <a:r>
              <a:rPr lang="en-US" dirty="0"/>
              <a:t>Project Readiness (cont’d)</a:t>
            </a:r>
          </a:p>
        </p:txBody>
      </p:sp>
      <p:pic>
        <p:nvPicPr>
          <p:cNvPr id="5" name="Picture 4" descr="Graphical user interface, text, application, email&#10;&#10;Description automatically generated">
            <a:extLst>
              <a:ext uri="{FF2B5EF4-FFF2-40B4-BE49-F238E27FC236}">
                <a16:creationId xmlns:a16="http://schemas.microsoft.com/office/drawing/2014/main" id="{3946F011-916A-4A10-8FFA-C633BD83FEA6}"/>
              </a:ext>
            </a:extLst>
          </p:cNvPr>
          <p:cNvPicPr>
            <a:picLocks noChangeAspect="1"/>
          </p:cNvPicPr>
          <p:nvPr/>
        </p:nvPicPr>
        <p:blipFill>
          <a:blip r:embed="rId2"/>
          <a:stretch>
            <a:fillRect/>
          </a:stretch>
        </p:blipFill>
        <p:spPr>
          <a:xfrm>
            <a:off x="361603" y="756457"/>
            <a:ext cx="8420793" cy="4601095"/>
          </a:xfrm>
          <a:prstGeom prst="rect">
            <a:avLst/>
          </a:prstGeom>
        </p:spPr>
      </p:pic>
    </p:spTree>
    <p:extLst>
      <p:ext uri="{BB962C8B-B14F-4D97-AF65-F5344CB8AC3E}">
        <p14:creationId xmlns:p14="http://schemas.microsoft.com/office/powerpoint/2010/main" val="3687893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7372EB-094B-435A-A0DB-5A8ADBDA7E8A}"/>
              </a:ext>
            </a:extLst>
          </p:cNvPr>
          <p:cNvSpPr>
            <a:spLocks noGrp="1"/>
          </p:cNvSpPr>
          <p:nvPr>
            <p:ph type="title"/>
          </p:nvPr>
        </p:nvSpPr>
        <p:spPr>
          <a:xfrm>
            <a:off x="457200" y="274638"/>
            <a:ext cx="8229600" cy="365863"/>
          </a:xfrm>
        </p:spPr>
        <p:txBody>
          <a:bodyPr/>
          <a:lstStyle/>
          <a:p>
            <a:r>
              <a:rPr lang="en-US" sz="2800" dirty="0"/>
              <a:t>View Information about Readiness </a:t>
            </a:r>
          </a:p>
        </p:txBody>
      </p:sp>
      <p:pic>
        <p:nvPicPr>
          <p:cNvPr id="6" name="Picture 5" descr="Text&#10;&#10;Description automatically generated">
            <a:extLst>
              <a:ext uri="{FF2B5EF4-FFF2-40B4-BE49-F238E27FC236}">
                <a16:creationId xmlns:a16="http://schemas.microsoft.com/office/drawing/2014/main" id="{6283D304-E0ED-470C-97BA-740266B48BD7}"/>
              </a:ext>
            </a:extLst>
          </p:cNvPr>
          <p:cNvPicPr>
            <a:picLocks noChangeAspect="1"/>
          </p:cNvPicPr>
          <p:nvPr/>
        </p:nvPicPr>
        <p:blipFill>
          <a:blip r:embed="rId2"/>
          <a:stretch>
            <a:fillRect/>
          </a:stretch>
        </p:blipFill>
        <p:spPr>
          <a:xfrm>
            <a:off x="457200" y="731837"/>
            <a:ext cx="4038600" cy="4750349"/>
          </a:xfrm>
          <a:prstGeom prst="rect">
            <a:avLst/>
          </a:prstGeom>
        </p:spPr>
      </p:pic>
      <p:pic>
        <p:nvPicPr>
          <p:cNvPr id="8" name="Picture 7" descr="Text&#10;&#10;Description automatically generated">
            <a:extLst>
              <a:ext uri="{FF2B5EF4-FFF2-40B4-BE49-F238E27FC236}">
                <a16:creationId xmlns:a16="http://schemas.microsoft.com/office/drawing/2014/main" id="{392755BC-BCC6-4169-80FF-BDB49057545C}"/>
              </a:ext>
            </a:extLst>
          </p:cNvPr>
          <p:cNvPicPr>
            <a:picLocks noChangeAspect="1"/>
          </p:cNvPicPr>
          <p:nvPr/>
        </p:nvPicPr>
        <p:blipFill>
          <a:blip r:embed="rId3"/>
          <a:stretch>
            <a:fillRect/>
          </a:stretch>
        </p:blipFill>
        <p:spPr>
          <a:xfrm>
            <a:off x="4648202" y="731837"/>
            <a:ext cx="4078631" cy="4716639"/>
          </a:xfrm>
          <a:prstGeom prst="rect">
            <a:avLst/>
          </a:prstGeom>
        </p:spPr>
      </p:pic>
    </p:spTree>
    <p:extLst>
      <p:ext uri="{BB962C8B-B14F-4D97-AF65-F5344CB8AC3E}">
        <p14:creationId xmlns:p14="http://schemas.microsoft.com/office/powerpoint/2010/main" val="4115595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1884-7655-4997-B623-A01A234DC96D}"/>
              </a:ext>
            </a:extLst>
          </p:cNvPr>
          <p:cNvSpPr>
            <a:spLocks noGrp="1"/>
          </p:cNvSpPr>
          <p:nvPr>
            <p:ph type="title"/>
          </p:nvPr>
        </p:nvSpPr>
        <p:spPr/>
        <p:txBody>
          <a:bodyPr/>
          <a:lstStyle/>
          <a:p>
            <a:r>
              <a:rPr lang="en-US" dirty="0"/>
              <a:t>Capacity</a:t>
            </a:r>
          </a:p>
        </p:txBody>
      </p:sp>
      <p:sp>
        <p:nvSpPr>
          <p:cNvPr id="3" name="Slide Number Placeholder 2">
            <a:extLst>
              <a:ext uri="{FF2B5EF4-FFF2-40B4-BE49-F238E27FC236}">
                <a16:creationId xmlns:a16="http://schemas.microsoft.com/office/drawing/2014/main" id="{313C5C4E-AF91-4EF4-AA7B-AF17955F320A}"/>
              </a:ext>
            </a:extLst>
          </p:cNvPr>
          <p:cNvSpPr>
            <a:spLocks noGrp="1"/>
          </p:cNvSpPr>
          <p:nvPr>
            <p:ph type="sldNum" idx="12"/>
          </p:nvPr>
        </p:nvSpPr>
        <p:spPr/>
        <p:txBody>
          <a:bodyPr/>
          <a:lstStyle/>
          <a:p>
            <a:fld id="{F486FEF6-9F94-4086-A112-E0223A756BA9}" type="slidenum">
              <a:rPr lang="en-US" smtClean="0"/>
              <a:pPr/>
              <a:t>23</a:t>
            </a:fld>
            <a:endParaRPr lang="en-US"/>
          </a:p>
        </p:txBody>
      </p:sp>
      <p:pic>
        <p:nvPicPr>
          <p:cNvPr id="5" name="Picture 4">
            <a:extLst>
              <a:ext uri="{FF2B5EF4-FFF2-40B4-BE49-F238E27FC236}">
                <a16:creationId xmlns:a16="http://schemas.microsoft.com/office/drawing/2014/main" id="{3B3D4479-6915-4CB1-B99A-6EFFC5A1C494}"/>
              </a:ext>
            </a:extLst>
          </p:cNvPr>
          <p:cNvPicPr>
            <a:picLocks noChangeAspect="1"/>
          </p:cNvPicPr>
          <p:nvPr/>
        </p:nvPicPr>
        <p:blipFill>
          <a:blip r:embed="rId3"/>
          <a:stretch>
            <a:fillRect/>
          </a:stretch>
        </p:blipFill>
        <p:spPr>
          <a:xfrm>
            <a:off x="106878" y="2282560"/>
            <a:ext cx="8930244" cy="1548871"/>
          </a:xfrm>
          <a:prstGeom prst="rect">
            <a:avLst/>
          </a:prstGeom>
        </p:spPr>
      </p:pic>
    </p:spTree>
    <p:extLst>
      <p:ext uri="{BB962C8B-B14F-4D97-AF65-F5344CB8AC3E}">
        <p14:creationId xmlns:p14="http://schemas.microsoft.com/office/powerpoint/2010/main" val="1589835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A116-A785-4A44-AAA8-611647DE33D9}"/>
              </a:ext>
            </a:extLst>
          </p:cNvPr>
          <p:cNvSpPr>
            <a:spLocks noGrp="1"/>
          </p:cNvSpPr>
          <p:nvPr>
            <p:ph type="title"/>
          </p:nvPr>
        </p:nvSpPr>
        <p:spPr>
          <a:xfrm>
            <a:off x="415635" y="-23730"/>
            <a:ext cx="8229600" cy="547434"/>
          </a:xfrm>
        </p:spPr>
        <p:txBody>
          <a:bodyPr/>
          <a:lstStyle/>
          <a:p>
            <a:r>
              <a:rPr lang="en-US" dirty="0"/>
              <a:t>Leveraging </a:t>
            </a:r>
          </a:p>
        </p:txBody>
      </p:sp>
      <p:sp>
        <p:nvSpPr>
          <p:cNvPr id="3" name="Slide Number Placeholder 2">
            <a:extLst>
              <a:ext uri="{FF2B5EF4-FFF2-40B4-BE49-F238E27FC236}">
                <a16:creationId xmlns:a16="http://schemas.microsoft.com/office/drawing/2014/main" id="{469ECDA5-F812-46BA-912E-6E54124CBB72}"/>
              </a:ext>
            </a:extLst>
          </p:cNvPr>
          <p:cNvSpPr>
            <a:spLocks noGrp="1"/>
          </p:cNvSpPr>
          <p:nvPr>
            <p:ph type="sldNum" idx="12"/>
          </p:nvPr>
        </p:nvSpPr>
        <p:spPr/>
        <p:txBody>
          <a:bodyPr/>
          <a:lstStyle/>
          <a:p>
            <a:fld id="{F486FEF6-9F94-4086-A112-E0223A756BA9}" type="slidenum">
              <a:rPr lang="en-US" smtClean="0"/>
              <a:pPr/>
              <a:t>24</a:t>
            </a:fld>
            <a:endParaRPr lang="en-US"/>
          </a:p>
        </p:txBody>
      </p:sp>
      <p:pic>
        <p:nvPicPr>
          <p:cNvPr id="7" name="Picture 6" descr="Graphical user interface&#10;&#10;Description automatically generated with low confidence">
            <a:extLst>
              <a:ext uri="{FF2B5EF4-FFF2-40B4-BE49-F238E27FC236}">
                <a16:creationId xmlns:a16="http://schemas.microsoft.com/office/drawing/2014/main" id="{3B1D14EB-AF1E-4757-97C6-4667F39B110F}"/>
              </a:ext>
            </a:extLst>
          </p:cNvPr>
          <p:cNvPicPr>
            <a:picLocks noChangeAspect="1"/>
          </p:cNvPicPr>
          <p:nvPr/>
        </p:nvPicPr>
        <p:blipFill>
          <a:blip r:embed="rId3"/>
          <a:stretch>
            <a:fillRect/>
          </a:stretch>
        </p:blipFill>
        <p:spPr>
          <a:xfrm>
            <a:off x="135081" y="610984"/>
            <a:ext cx="8790709" cy="4509657"/>
          </a:xfrm>
          <a:prstGeom prst="rect">
            <a:avLst/>
          </a:prstGeom>
        </p:spPr>
      </p:pic>
    </p:spTree>
    <p:extLst>
      <p:ext uri="{BB962C8B-B14F-4D97-AF65-F5344CB8AC3E}">
        <p14:creationId xmlns:p14="http://schemas.microsoft.com/office/powerpoint/2010/main" val="2581748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B2FC-AD10-442D-AC6B-707AE53D1F67}"/>
              </a:ext>
            </a:extLst>
          </p:cNvPr>
          <p:cNvSpPr>
            <a:spLocks noGrp="1"/>
          </p:cNvSpPr>
          <p:nvPr>
            <p:ph type="title"/>
          </p:nvPr>
        </p:nvSpPr>
        <p:spPr>
          <a:xfrm>
            <a:off x="457200" y="274638"/>
            <a:ext cx="8229600" cy="504920"/>
          </a:xfrm>
        </p:spPr>
        <p:txBody>
          <a:bodyPr/>
          <a:lstStyle/>
          <a:p>
            <a:r>
              <a:rPr lang="en-US" sz="2800" dirty="0"/>
              <a:t>View information about Leveraging </a:t>
            </a:r>
          </a:p>
        </p:txBody>
      </p:sp>
      <p:pic>
        <p:nvPicPr>
          <p:cNvPr id="4" name="Picture 3" descr="Graphical user interface, text, application, email&#10;&#10;Description automatically generated">
            <a:extLst>
              <a:ext uri="{FF2B5EF4-FFF2-40B4-BE49-F238E27FC236}">
                <a16:creationId xmlns:a16="http://schemas.microsoft.com/office/drawing/2014/main" id="{C1693251-E01E-4CF0-AACE-B2F01C80FDB4}"/>
              </a:ext>
            </a:extLst>
          </p:cNvPr>
          <p:cNvPicPr>
            <a:picLocks noChangeAspect="1"/>
          </p:cNvPicPr>
          <p:nvPr/>
        </p:nvPicPr>
        <p:blipFill>
          <a:blip r:embed="rId2"/>
          <a:stretch>
            <a:fillRect/>
          </a:stretch>
        </p:blipFill>
        <p:spPr>
          <a:xfrm>
            <a:off x="577294" y="1226223"/>
            <a:ext cx="8006267" cy="3685502"/>
          </a:xfrm>
          <a:prstGeom prst="rect">
            <a:avLst/>
          </a:prstGeom>
        </p:spPr>
      </p:pic>
    </p:spTree>
    <p:extLst>
      <p:ext uri="{BB962C8B-B14F-4D97-AF65-F5344CB8AC3E}">
        <p14:creationId xmlns:p14="http://schemas.microsoft.com/office/powerpoint/2010/main" val="37119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6072E-B81E-494E-BA35-B9D1F432B70D}"/>
              </a:ext>
            </a:extLst>
          </p:cNvPr>
          <p:cNvSpPr>
            <a:spLocks noGrp="1"/>
          </p:cNvSpPr>
          <p:nvPr>
            <p:ph type="title"/>
          </p:nvPr>
        </p:nvSpPr>
        <p:spPr>
          <a:xfrm>
            <a:off x="369917" y="-224126"/>
            <a:ext cx="8229600" cy="1143000"/>
          </a:xfrm>
        </p:spPr>
        <p:txBody>
          <a:bodyPr/>
          <a:lstStyle/>
          <a:p>
            <a:r>
              <a:rPr lang="en-US" dirty="0"/>
              <a:t>Supporting Documents</a:t>
            </a:r>
          </a:p>
        </p:txBody>
      </p:sp>
      <p:sp>
        <p:nvSpPr>
          <p:cNvPr id="3" name="Slide Number Placeholder 2">
            <a:extLst>
              <a:ext uri="{FF2B5EF4-FFF2-40B4-BE49-F238E27FC236}">
                <a16:creationId xmlns:a16="http://schemas.microsoft.com/office/drawing/2014/main" id="{318CFFD9-9143-4982-A9AC-20352E35FD8C}"/>
              </a:ext>
            </a:extLst>
          </p:cNvPr>
          <p:cNvSpPr>
            <a:spLocks noGrp="1"/>
          </p:cNvSpPr>
          <p:nvPr>
            <p:ph type="sldNum" idx="12"/>
          </p:nvPr>
        </p:nvSpPr>
        <p:spPr/>
        <p:txBody>
          <a:bodyPr/>
          <a:lstStyle/>
          <a:p>
            <a:fld id="{F486FEF6-9F94-4086-A112-E0223A756BA9}" type="slidenum">
              <a:rPr lang="en-US" smtClean="0"/>
              <a:pPr/>
              <a:t>26</a:t>
            </a:fld>
            <a:endParaRPr lang="en-US"/>
          </a:p>
        </p:txBody>
      </p:sp>
      <p:pic>
        <p:nvPicPr>
          <p:cNvPr id="5" name="Picture 4">
            <a:extLst>
              <a:ext uri="{FF2B5EF4-FFF2-40B4-BE49-F238E27FC236}">
                <a16:creationId xmlns:a16="http://schemas.microsoft.com/office/drawing/2014/main" id="{17389C3F-5290-4077-BEED-5E7FF49159A7}"/>
              </a:ext>
            </a:extLst>
          </p:cNvPr>
          <p:cNvPicPr>
            <a:picLocks noChangeAspect="1"/>
          </p:cNvPicPr>
          <p:nvPr/>
        </p:nvPicPr>
        <p:blipFill>
          <a:blip r:embed="rId3"/>
          <a:stretch>
            <a:fillRect/>
          </a:stretch>
        </p:blipFill>
        <p:spPr>
          <a:xfrm>
            <a:off x="124691" y="2429838"/>
            <a:ext cx="8894618" cy="1998324"/>
          </a:xfrm>
          <a:prstGeom prst="rect">
            <a:avLst/>
          </a:prstGeom>
        </p:spPr>
      </p:pic>
    </p:spTree>
    <p:extLst>
      <p:ext uri="{BB962C8B-B14F-4D97-AF65-F5344CB8AC3E}">
        <p14:creationId xmlns:p14="http://schemas.microsoft.com/office/powerpoint/2010/main" val="1618892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645F-9CC6-4D8F-86FE-998426B8EF5A}"/>
              </a:ext>
            </a:extLst>
          </p:cNvPr>
          <p:cNvSpPr>
            <a:spLocks noGrp="1"/>
          </p:cNvSpPr>
          <p:nvPr>
            <p:ph type="title"/>
          </p:nvPr>
        </p:nvSpPr>
        <p:spPr>
          <a:xfrm>
            <a:off x="403167" y="136525"/>
            <a:ext cx="8229600" cy="739515"/>
          </a:xfrm>
        </p:spPr>
        <p:txBody>
          <a:bodyPr/>
          <a:lstStyle/>
          <a:p>
            <a:r>
              <a:rPr lang="en-US" dirty="0"/>
              <a:t>Submit Application </a:t>
            </a:r>
          </a:p>
        </p:txBody>
      </p:sp>
      <p:sp>
        <p:nvSpPr>
          <p:cNvPr id="3" name="Slide Number Placeholder 2">
            <a:extLst>
              <a:ext uri="{FF2B5EF4-FFF2-40B4-BE49-F238E27FC236}">
                <a16:creationId xmlns:a16="http://schemas.microsoft.com/office/drawing/2014/main" id="{075D29BE-DDDC-441F-92F3-BB431961E78D}"/>
              </a:ext>
            </a:extLst>
          </p:cNvPr>
          <p:cNvSpPr>
            <a:spLocks noGrp="1"/>
          </p:cNvSpPr>
          <p:nvPr>
            <p:ph type="sldNum" idx="12"/>
          </p:nvPr>
        </p:nvSpPr>
        <p:spPr/>
        <p:txBody>
          <a:bodyPr/>
          <a:lstStyle/>
          <a:p>
            <a:fld id="{F486FEF6-9F94-4086-A112-E0223A756BA9}" type="slidenum">
              <a:rPr lang="en-US" smtClean="0"/>
              <a:pPr/>
              <a:t>27</a:t>
            </a:fld>
            <a:endParaRPr lang="en-US"/>
          </a:p>
        </p:txBody>
      </p:sp>
      <p:pic>
        <p:nvPicPr>
          <p:cNvPr id="5" name="Picture 4">
            <a:extLst>
              <a:ext uri="{FF2B5EF4-FFF2-40B4-BE49-F238E27FC236}">
                <a16:creationId xmlns:a16="http://schemas.microsoft.com/office/drawing/2014/main" id="{76423AAD-D5D9-4250-9145-1BFDE6F32E42}"/>
              </a:ext>
            </a:extLst>
          </p:cNvPr>
          <p:cNvPicPr>
            <a:picLocks noChangeAspect="1"/>
          </p:cNvPicPr>
          <p:nvPr/>
        </p:nvPicPr>
        <p:blipFill>
          <a:blip r:embed="rId3"/>
          <a:stretch>
            <a:fillRect/>
          </a:stretch>
        </p:blipFill>
        <p:spPr>
          <a:xfrm>
            <a:off x="457200" y="2444581"/>
            <a:ext cx="8229600" cy="1277673"/>
          </a:xfrm>
          <a:prstGeom prst="rect">
            <a:avLst/>
          </a:prstGeom>
        </p:spPr>
      </p:pic>
    </p:spTree>
    <p:extLst>
      <p:ext uri="{BB962C8B-B14F-4D97-AF65-F5344CB8AC3E}">
        <p14:creationId xmlns:p14="http://schemas.microsoft.com/office/powerpoint/2010/main" val="671241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Title 1">
            <a:extLst>
              <a:ext uri="{FF2B5EF4-FFF2-40B4-BE49-F238E27FC236}">
                <a16:creationId xmlns:a16="http://schemas.microsoft.com/office/drawing/2014/main" id="{4A9C3F12-4A71-49AE-BE14-69FB05EBD556}"/>
              </a:ext>
            </a:extLst>
          </p:cNvPr>
          <p:cNvSpPr>
            <a:spLocks noGrp="1"/>
          </p:cNvSpPr>
          <p:nvPr>
            <p:ph type="title"/>
          </p:nvPr>
        </p:nvSpPr>
        <p:spPr/>
        <p:txBody>
          <a:bodyPr/>
          <a:lstStyle/>
          <a:p>
            <a:r>
              <a:rPr lang="en-US" dirty="0"/>
              <a:t>Save Application </a:t>
            </a:r>
          </a:p>
        </p:txBody>
      </p:sp>
      <p:pic>
        <p:nvPicPr>
          <p:cNvPr id="5" name="Picture 4">
            <a:extLst>
              <a:ext uri="{FF2B5EF4-FFF2-40B4-BE49-F238E27FC236}">
                <a16:creationId xmlns:a16="http://schemas.microsoft.com/office/drawing/2014/main" id="{CBCEEA3D-D935-4E2B-B145-06D4855DE8F4}"/>
              </a:ext>
            </a:extLst>
          </p:cNvPr>
          <p:cNvPicPr>
            <a:picLocks noChangeAspect="1"/>
          </p:cNvPicPr>
          <p:nvPr/>
        </p:nvPicPr>
        <p:blipFill>
          <a:blip r:embed="rId3"/>
          <a:stretch>
            <a:fillRect/>
          </a:stretch>
        </p:blipFill>
        <p:spPr>
          <a:xfrm>
            <a:off x="130628" y="2803552"/>
            <a:ext cx="8882743" cy="1250896"/>
          </a:xfrm>
          <a:prstGeom prst="rect">
            <a:avLst/>
          </a:prstGeom>
        </p:spPr>
      </p:pic>
    </p:spTree>
    <p:extLst>
      <p:ext uri="{BB962C8B-B14F-4D97-AF65-F5344CB8AC3E}">
        <p14:creationId xmlns:p14="http://schemas.microsoft.com/office/powerpoint/2010/main" val="534819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7802-4B86-4B74-A207-45D7A3AA9D37}"/>
              </a:ext>
            </a:extLst>
          </p:cNvPr>
          <p:cNvSpPr>
            <a:spLocks noGrp="1"/>
          </p:cNvSpPr>
          <p:nvPr>
            <p:ph type="title"/>
          </p:nvPr>
        </p:nvSpPr>
        <p:spPr/>
        <p:txBody>
          <a:bodyPr/>
          <a:lstStyle/>
          <a:p>
            <a:r>
              <a:rPr lang="en-US" dirty="0"/>
              <a:t>Reminder	</a:t>
            </a:r>
          </a:p>
        </p:txBody>
      </p:sp>
      <p:sp>
        <p:nvSpPr>
          <p:cNvPr id="3" name="Text Placeholder 2">
            <a:extLst>
              <a:ext uri="{FF2B5EF4-FFF2-40B4-BE49-F238E27FC236}">
                <a16:creationId xmlns:a16="http://schemas.microsoft.com/office/drawing/2014/main" id="{657EC3E1-F4A2-4807-B4AF-73946E2F630B}"/>
              </a:ext>
            </a:extLst>
          </p:cNvPr>
          <p:cNvSpPr>
            <a:spLocks noGrp="1"/>
          </p:cNvSpPr>
          <p:nvPr>
            <p:ph type="body" idx="1"/>
          </p:nvPr>
        </p:nvSpPr>
        <p:spPr/>
        <p:txBody>
          <a:bodyPr/>
          <a:lstStyle/>
          <a:p>
            <a:r>
              <a:rPr lang="en-US" dirty="0"/>
              <a:t>Plan accordingly </a:t>
            </a:r>
          </a:p>
          <a:p>
            <a:r>
              <a:rPr lang="en-US" dirty="0"/>
              <a:t>Internet connection</a:t>
            </a:r>
          </a:p>
          <a:p>
            <a:r>
              <a:rPr lang="en-US" dirty="0"/>
              <a:t>Double check the application and attachments before submitting </a:t>
            </a:r>
          </a:p>
          <a:p>
            <a:r>
              <a:rPr lang="en-US" dirty="0"/>
              <a:t>Any questions please contact Lawrence</a:t>
            </a:r>
          </a:p>
          <a:p>
            <a:r>
              <a:rPr lang="en-US" dirty="0"/>
              <a:t>Best of Luck on your application </a:t>
            </a:r>
          </a:p>
          <a:p>
            <a:endParaRPr lang="en-US" dirty="0"/>
          </a:p>
        </p:txBody>
      </p:sp>
    </p:spTree>
    <p:extLst>
      <p:ext uri="{BB962C8B-B14F-4D97-AF65-F5344CB8AC3E}">
        <p14:creationId xmlns:p14="http://schemas.microsoft.com/office/powerpoint/2010/main" val="199912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01000" cy="914400"/>
          </a:xfrm>
        </p:spPr>
        <p:txBody>
          <a:bodyPr>
            <a:normAutofit/>
          </a:bodyPr>
          <a:lstStyle/>
          <a:p>
            <a:r>
              <a:rPr lang="en-US" sz="3400" dirty="0"/>
              <a:t>Tribal Infrastructure Fund Requirements</a:t>
            </a:r>
          </a:p>
        </p:txBody>
      </p:sp>
      <p:sp>
        <p:nvSpPr>
          <p:cNvPr id="3" name="Content Placeholder 2"/>
          <p:cNvSpPr>
            <a:spLocks noGrp="1"/>
          </p:cNvSpPr>
          <p:nvPr>
            <p:ph sz="quarter" idx="1"/>
          </p:nvPr>
        </p:nvSpPr>
        <p:spPr>
          <a:xfrm>
            <a:off x="685800" y="1066800"/>
            <a:ext cx="8347166" cy="4495800"/>
          </a:xfrm>
        </p:spPr>
        <p:txBody>
          <a:bodyPr>
            <a:normAutofit/>
          </a:bodyPr>
          <a:lstStyle/>
          <a:p>
            <a:pPr>
              <a:spcAft>
                <a:spcPts val="600"/>
              </a:spcAft>
            </a:pPr>
            <a:r>
              <a:rPr lang="en-US" sz="3200" dirty="0">
                <a:solidFill>
                  <a:srgbClr val="002060"/>
                </a:solidFill>
              </a:rPr>
              <a:t>Submit a Tribal Infrastructure Fund Application through the TIF Portal</a:t>
            </a:r>
          </a:p>
          <a:p>
            <a:pPr>
              <a:spcAft>
                <a:spcPts val="600"/>
              </a:spcAft>
            </a:pPr>
            <a:r>
              <a:rPr lang="en-US" sz="3200" dirty="0">
                <a:solidFill>
                  <a:srgbClr val="002060"/>
                </a:solidFill>
              </a:rPr>
              <a:t>Must have a state Infrastructure Capital Improvement Plan (ICIP) number in order to apply for TIF funding </a:t>
            </a:r>
          </a:p>
          <a:p>
            <a:pPr>
              <a:spcAft>
                <a:spcPts val="600"/>
              </a:spcAft>
            </a:pPr>
            <a:r>
              <a:rPr lang="en-US" sz="3200" dirty="0">
                <a:solidFill>
                  <a:srgbClr val="002060"/>
                </a:solidFill>
              </a:rPr>
              <a:t>You can upload supporting documents with application in TIF Portal</a:t>
            </a:r>
          </a:p>
        </p:txBody>
      </p:sp>
      <p:sp>
        <p:nvSpPr>
          <p:cNvPr id="5" name="Slide Number Placeholder 4"/>
          <p:cNvSpPr>
            <a:spLocks noGrp="1"/>
          </p:cNvSpPr>
          <p:nvPr>
            <p:ph type="sldNum" sz="quarter" idx="12"/>
          </p:nvPr>
        </p:nvSpPr>
        <p:spPr>
          <a:xfrm>
            <a:off x="228600" y="6248400"/>
            <a:ext cx="765048" cy="457200"/>
          </a:xfrm>
        </p:spPr>
        <p:txBody>
          <a:bodyPr/>
          <a:lstStyle/>
          <a:p>
            <a:fld id="{F486FEF6-9F94-4086-A112-E0223A756BA9}" type="slidenum">
              <a:rPr lang="en-US" smtClean="0"/>
              <a:pPr/>
              <a:t>3</a:t>
            </a:fld>
            <a:endParaRPr lang="en-US" dirty="0"/>
          </a:p>
        </p:txBody>
      </p:sp>
    </p:spTree>
    <p:extLst>
      <p:ext uri="{BB962C8B-B14F-4D97-AF65-F5344CB8AC3E}">
        <p14:creationId xmlns:p14="http://schemas.microsoft.com/office/powerpoint/2010/main" val="811829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 of Contact </a:t>
            </a:r>
          </a:p>
        </p:txBody>
      </p:sp>
      <p:sp>
        <p:nvSpPr>
          <p:cNvPr id="3" name="Content Placeholder 2"/>
          <p:cNvSpPr>
            <a:spLocks noGrp="1"/>
          </p:cNvSpPr>
          <p:nvPr>
            <p:ph sz="quarter" idx="1"/>
          </p:nvPr>
        </p:nvSpPr>
        <p:spPr>
          <a:xfrm>
            <a:off x="111252" y="1417638"/>
            <a:ext cx="8921496" cy="4495800"/>
          </a:xfrm>
        </p:spPr>
        <p:txBody>
          <a:bodyPr>
            <a:normAutofit/>
          </a:bodyPr>
          <a:lstStyle/>
          <a:p>
            <a:pPr marL="0" indent="0">
              <a:buNone/>
            </a:pPr>
            <a:r>
              <a:rPr lang="en-US" dirty="0">
                <a:solidFill>
                  <a:srgbClr val="002060"/>
                </a:solidFill>
              </a:rPr>
              <a:t>	</a:t>
            </a:r>
            <a:r>
              <a:rPr lang="en-US" sz="2000" dirty="0">
                <a:solidFill>
                  <a:srgbClr val="002060"/>
                </a:solidFill>
              </a:rPr>
              <a:t>Lawrence John, TIF/Capital Outlay Administrator</a:t>
            </a:r>
          </a:p>
          <a:p>
            <a:pPr marL="0" indent="0">
              <a:buNone/>
            </a:pPr>
            <a:r>
              <a:rPr lang="en-US" sz="2000" dirty="0">
                <a:solidFill>
                  <a:srgbClr val="990000"/>
                </a:solidFill>
              </a:rPr>
              <a:t>	</a:t>
            </a:r>
            <a:r>
              <a:rPr lang="en-US" sz="2000" dirty="0">
                <a:solidFill>
                  <a:srgbClr val="990000"/>
                </a:solidFill>
                <a:hlinkClick r:id="rId3"/>
              </a:rPr>
              <a:t>Lawrence.john@state.nm.us</a:t>
            </a:r>
            <a:r>
              <a:rPr lang="en-US" sz="2000" dirty="0">
                <a:solidFill>
                  <a:srgbClr val="990000"/>
                </a:solidFill>
              </a:rPr>
              <a:t> </a:t>
            </a:r>
          </a:p>
          <a:p>
            <a:pPr marL="0" indent="0">
              <a:buNone/>
            </a:pPr>
            <a:r>
              <a:rPr lang="en-US" sz="2000" dirty="0">
                <a:solidFill>
                  <a:srgbClr val="002060"/>
                </a:solidFill>
              </a:rPr>
              <a:t>	505.690.2997</a:t>
            </a:r>
            <a:endParaRPr lang="en-US" dirty="0">
              <a:solidFill>
                <a:srgbClr val="002060"/>
              </a:solidFill>
            </a:endParaRPr>
          </a:p>
          <a:p>
            <a:pPr marL="0" indent="0">
              <a:buNone/>
            </a:pPr>
            <a:r>
              <a:rPr lang="en-US" dirty="0">
                <a:solidFill>
                  <a:srgbClr val="002060"/>
                </a:solidFill>
              </a:rPr>
              <a:t>	</a:t>
            </a:r>
            <a:r>
              <a:rPr lang="en-US" sz="2000" dirty="0">
                <a:solidFill>
                  <a:srgbClr val="002060"/>
                </a:solidFill>
              </a:rPr>
              <a:t>Vanessa Gutierrez, Accountant &amp; Auditor</a:t>
            </a:r>
          </a:p>
          <a:p>
            <a:pPr marL="0" indent="0">
              <a:buNone/>
            </a:pPr>
            <a:r>
              <a:rPr lang="en-US" sz="2000" dirty="0">
                <a:solidFill>
                  <a:srgbClr val="002060"/>
                </a:solidFill>
              </a:rPr>
              <a:t>	</a:t>
            </a:r>
            <a:r>
              <a:rPr lang="en-US" sz="2000" dirty="0">
                <a:solidFill>
                  <a:srgbClr val="002060"/>
                </a:solidFill>
                <a:hlinkClick r:id="rId4"/>
              </a:rPr>
              <a:t>Vanessa.Gutierrez@state.nm.us</a:t>
            </a:r>
            <a:r>
              <a:rPr lang="en-US" sz="2000" dirty="0">
                <a:solidFill>
                  <a:srgbClr val="002060"/>
                </a:solidFill>
              </a:rPr>
              <a:t> </a:t>
            </a:r>
          </a:p>
          <a:p>
            <a:pPr marL="0" indent="0">
              <a:buNone/>
            </a:pPr>
            <a:r>
              <a:rPr lang="en-US" sz="2000" dirty="0">
                <a:solidFill>
                  <a:srgbClr val="002060"/>
                </a:solidFill>
              </a:rPr>
              <a:t>	505.690.5694</a:t>
            </a:r>
          </a:p>
        </p:txBody>
      </p:sp>
      <p:sp>
        <p:nvSpPr>
          <p:cNvPr id="5" name="Slide Number Placeholder 4"/>
          <p:cNvSpPr>
            <a:spLocks noGrp="1"/>
          </p:cNvSpPr>
          <p:nvPr>
            <p:ph type="sldNum" sz="quarter" idx="12"/>
          </p:nvPr>
        </p:nvSpPr>
        <p:spPr/>
        <p:txBody>
          <a:bodyPr/>
          <a:lstStyle/>
          <a:p>
            <a:fld id="{F486FEF6-9F94-4086-A112-E0223A756BA9}" type="slidenum">
              <a:rPr lang="en-US" smtClean="0"/>
              <a:pPr/>
              <a:t>30</a:t>
            </a:fld>
            <a:endParaRPr lang="en-US"/>
          </a:p>
        </p:txBody>
      </p:sp>
    </p:spTree>
    <p:extLst>
      <p:ext uri="{BB962C8B-B14F-4D97-AF65-F5344CB8AC3E}">
        <p14:creationId xmlns:p14="http://schemas.microsoft.com/office/powerpoint/2010/main" val="239672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Qualified Projects</a:t>
            </a:r>
          </a:p>
        </p:txBody>
      </p:sp>
      <p:sp>
        <p:nvSpPr>
          <p:cNvPr id="3" name="Content Placeholder 2"/>
          <p:cNvSpPr>
            <a:spLocks noGrp="1"/>
          </p:cNvSpPr>
          <p:nvPr>
            <p:ph sz="quarter" idx="1"/>
          </p:nvPr>
        </p:nvSpPr>
        <p:spPr>
          <a:xfrm>
            <a:off x="457200" y="571500"/>
            <a:ext cx="8229600" cy="4525963"/>
          </a:xfrm>
        </p:spPr>
        <p:txBody>
          <a:bodyPr>
            <a:normAutofit/>
          </a:bodyPr>
          <a:lstStyle/>
          <a:p>
            <a:pPr marL="777240" lvl="1" indent="-457200">
              <a:buFont typeface="Arial" panose="020B0604020202020204" pitchFamily="34" charset="0"/>
              <a:buChar char="•"/>
            </a:pPr>
            <a:endParaRPr lang="en-US" sz="2400" i="1" dirty="0"/>
          </a:p>
          <a:p>
            <a:pPr marL="777240" lvl="1" indent="-457200">
              <a:buFont typeface="Arial" panose="020B0604020202020204" pitchFamily="34" charset="0"/>
              <a:buChar char="•"/>
            </a:pPr>
            <a:r>
              <a:rPr lang="en-US" sz="2400" dirty="0"/>
              <a:t>Planning, designing, constructing, improving, expanding or equipping:</a:t>
            </a:r>
            <a:endParaRPr lang="en-US" sz="1800" dirty="0"/>
          </a:p>
          <a:p>
            <a:pPr marL="1508760" lvl="3" indent="-457200">
              <a:buFont typeface="Arial" panose="020B0604020202020204" pitchFamily="34" charset="0"/>
              <a:buChar char="•"/>
            </a:pPr>
            <a:r>
              <a:rPr lang="en-US" sz="1600" dirty="0"/>
              <a:t>Water/wastewater facilities</a:t>
            </a:r>
          </a:p>
          <a:p>
            <a:pPr marL="1508760" lvl="3" indent="-457200">
              <a:buFont typeface="Arial" panose="020B0604020202020204" pitchFamily="34" charset="0"/>
              <a:buChar char="•"/>
            </a:pPr>
            <a:r>
              <a:rPr lang="en-US" sz="1600" dirty="0"/>
              <a:t>Major water systems</a:t>
            </a:r>
          </a:p>
          <a:p>
            <a:pPr marL="1508760" lvl="3" indent="-457200">
              <a:buFont typeface="Arial" panose="020B0604020202020204" pitchFamily="34" charset="0"/>
              <a:buChar char="•"/>
            </a:pPr>
            <a:r>
              <a:rPr lang="en-US" sz="1600" dirty="0"/>
              <a:t>Electrical power lines</a:t>
            </a:r>
          </a:p>
          <a:p>
            <a:pPr marL="1508760" lvl="3" indent="-457200">
              <a:buFont typeface="Arial" panose="020B0604020202020204" pitchFamily="34" charset="0"/>
              <a:buChar char="•"/>
            </a:pPr>
            <a:r>
              <a:rPr lang="en-US" sz="1600" dirty="0"/>
              <a:t>Communications</a:t>
            </a:r>
          </a:p>
          <a:p>
            <a:pPr marL="1508760" lvl="3" indent="-457200">
              <a:buFont typeface="Arial" panose="020B0604020202020204" pitchFamily="34" charset="0"/>
              <a:buChar char="•"/>
            </a:pPr>
            <a:r>
              <a:rPr lang="en-US" sz="1600" dirty="0"/>
              <a:t>Roads</a:t>
            </a:r>
          </a:p>
          <a:p>
            <a:pPr marL="1508760" lvl="3" indent="-457200">
              <a:buFont typeface="Arial" panose="020B0604020202020204" pitchFamily="34" charset="0"/>
              <a:buChar char="•"/>
            </a:pPr>
            <a:r>
              <a:rPr lang="en-US" sz="1600" dirty="0"/>
              <a:t>Health infrastructure</a:t>
            </a:r>
          </a:p>
          <a:p>
            <a:pPr marL="1508760" lvl="3" indent="-457200">
              <a:buFont typeface="Arial" panose="020B0604020202020204" pitchFamily="34" charset="0"/>
              <a:buChar char="•"/>
            </a:pPr>
            <a:r>
              <a:rPr lang="en-US" sz="1600" dirty="0"/>
              <a:t>Emergency response</a:t>
            </a:r>
          </a:p>
          <a:p>
            <a:pPr marL="1508760" lvl="3" indent="-457200">
              <a:buFont typeface="Arial" panose="020B0604020202020204" pitchFamily="34" charset="0"/>
              <a:buChar char="•"/>
            </a:pPr>
            <a:r>
              <a:rPr lang="en-US" sz="1600" dirty="0"/>
              <a:t>Infrastructure needed to encourage economic growth</a:t>
            </a:r>
          </a:p>
        </p:txBody>
      </p:sp>
      <p:sp>
        <p:nvSpPr>
          <p:cNvPr id="5" name="Slide Number Placeholder 4"/>
          <p:cNvSpPr>
            <a:spLocks noGrp="1"/>
          </p:cNvSpPr>
          <p:nvPr>
            <p:ph type="sldNum" sz="quarter" idx="12"/>
          </p:nvPr>
        </p:nvSpPr>
        <p:spPr/>
        <p:txBody>
          <a:bodyPr/>
          <a:lstStyle/>
          <a:p>
            <a:fld id="{F486FEF6-9F94-4086-A112-E0223A756BA9}" type="slidenum">
              <a:rPr lang="en-US" smtClean="0"/>
              <a:pPr/>
              <a:t>4</a:t>
            </a:fld>
            <a:endParaRPr lang="en-US"/>
          </a:p>
        </p:txBody>
      </p:sp>
    </p:spTree>
    <p:extLst>
      <p:ext uri="{BB962C8B-B14F-4D97-AF65-F5344CB8AC3E}">
        <p14:creationId xmlns:p14="http://schemas.microsoft.com/office/powerpoint/2010/main" val="347082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369"/>
            <a:ext cx="8229600" cy="1143000"/>
          </a:xfrm>
        </p:spPr>
        <p:txBody>
          <a:bodyPr/>
          <a:lstStyle/>
          <a:p>
            <a:r>
              <a:rPr lang="en-US" dirty="0"/>
              <a:t>Project Prioritization</a:t>
            </a:r>
          </a:p>
        </p:txBody>
      </p:sp>
      <p:sp>
        <p:nvSpPr>
          <p:cNvPr id="3" name="Content Placeholder 2"/>
          <p:cNvSpPr>
            <a:spLocks noGrp="1"/>
          </p:cNvSpPr>
          <p:nvPr>
            <p:ph sz="quarter" idx="1"/>
          </p:nvPr>
        </p:nvSpPr>
        <p:spPr>
          <a:xfrm>
            <a:off x="457200" y="847898"/>
            <a:ext cx="8229600" cy="4742237"/>
          </a:xfrm>
        </p:spPr>
        <p:txBody>
          <a:bodyPr/>
          <a:lstStyle/>
          <a:p>
            <a:pPr marL="274320" lvl="2" indent="-274320">
              <a:spcBef>
                <a:spcPts val="580"/>
              </a:spcBef>
              <a:spcAft>
                <a:spcPts val="600"/>
              </a:spcAft>
              <a:buClr>
                <a:schemeClr val="accent1"/>
              </a:buClr>
              <a:buFont typeface="Arial" pitchFamily="34" charset="0"/>
              <a:buChar char="•"/>
            </a:pPr>
            <a:r>
              <a:rPr lang="en-US" sz="2800" dirty="0">
                <a:solidFill>
                  <a:schemeClr val="tx1"/>
                </a:solidFill>
              </a:rPr>
              <a:t>Emphasis is on addressing specific health, safety, welfare or economic development needs</a:t>
            </a:r>
          </a:p>
          <a:p>
            <a:pPr marL="274320" lvl="2" indent="-274320">
              <a:spcBef>
                <a:spcPts val="580"/>
              </a:spcBef>
              <a:spcAft>
                <a:spcPts val="600"/>
              </a:spcAft>
              <a:buClr>
                <a:schemeClr val="accent1"/>
              </a:buClr>
              <a:buFont typeface="Arial" pitchFamily="34" charset="0"/>
              <a:buChar char="•"/>
            </a:pPr>
            <a:r>
              <a:rPr lang="en-US" sz="2800" dirty="0">
                <a:solidFill>
                  <a:schemeClr val="tx1"/>
                </a:solidFill>
              </a:rPr>
              <a:t>Projects are ready to proceed within the time allotted for the grant</a:t>
            </a:r>
          </a:p>
          <a:p>
            <a:pPr marL="274320" lvl="2" indent="-274320">
              <a:spcBef>
                <a:spcPts val="580"/>
              </a:spcBef>
              <a:spcAft>
                <a:spcPts val="600"/>
              </a:spcAft>
              <a:buClr>
                <a:schemeClr val="accent1"/>
              </a:buClr>
              <a:buFont typeface="Arial" pitchFamily="34" charset="0"/>
              <a:buChar char="•"/>
            </a:pPr>
            <a:r>
              <a:rPr lang="en-US" sz="2800" dirty="0">
                <a:solidFill>
                  <a:schemeClr val="tx1"/>
                </a:solidFill>
              </a:rPr>
              <a:t>Demonstrated past timely expenditure and compliance with requirements for grant funding</a:t>
            </a:r>
          </a:p>
          <a:p>
            <a:pPr marL="274320" lvl="2" indent="-274320">
              <a:spcBef>
                <a:spcPts val="580"/>
              </a:spcBef>
              <a:spcAft>
                <a:spcPts val="600"/>
              </a:spcAft>
              <a:buClr>
                <a:schemeClr val="accent1"/>
              </a:buClr>
              <a:buFont typeface="Arial" pitchFamily="34" charset="0"/>
              <a:buChar char="•"/>
            </a:pPr>
            <a:r>
              <a:rPr lang="en-US" sz="2800" dirty="0">
                <a:solidFill>
                  <a:schemeClr val="tx1"/>
                </a:solidFill>
              </a:rPr>
              <a:t>Supported by a high percentage of funds or in-kind contribution in relation to the amount of the TIF Funding</a:t>
            </a:r>
          </a:p>
          <a:p>
            <a:pPr marL="274320" lvl="2" indent="-274320">
              <a:spcBef>
                <a:spcPts val="580"/>
              </a:spcBef>
              <a:buClr>
                <a:schemeClr val="accent1"/>
              </a:buClr>
              <a:buFont typeface="Arial" pitchFamily="34" charset="0"/>
              <a:buChar char="•"/>
            </a:pPr>
            <a:endParaRPr lang="en-US" sz="2800" dirty="0"/>
          </a:p>
          <a:p>
            <a:pPr marL="274320" lvl="2" indent="-274320">
              <a:spcBef>
                <a:spcPts val="580"/>
              </a:spcBef>
              <a:buClr>
                <a:schemeClr val="accent1"/>
              </a:buClr>
              <a:buFont typeface="Arial" pitchFamily="34" charset="0"/>
              <a:buChar char="•"/>
            </a:pPr>
            <a:endParaRPr lang="en-US" sz="2800" dirty="0"/>
          </a:p>
          <a:p>
            <a:pPr marL="274320" lvl="2" indent="-274320">
              <a:spcBef>
                <a:spcPts val="580"/>
              </a:spcBef>
              <a:buClr>
                <a:schemeClr val="accent1"/>
              </a:buClr>
              <a:buFont typeface="Arial" pitchFamily="34" charset="0"/>
              <a:buChar char="•"/>
            </a:pPr>
            <a:endParaRPr lang="en-US" sz="2800" dirty="0">
              <a:solidFill>
                <a:srgbClr val="002060"/>
              </a:solidFill>
            </a:endParaRPr>
          </a:p>
          <a:p>
            <a:pPr marL="274320" lvl="2" indent="-274320">
              <a:spcBef>
                <a:spcPts val="580"/>
              </a:spcBef>
              <a:buClr>
                <a:schemeClr val="accent1"/>
              </a:buClr>
              <a:buFont typeface="Arial" pitchFamily="34" charset="0"/>
              <a:buChar char="•"/>
            </a:pPr>
            <a:endParaRPr lang="en-US" sz="2800" dirty="0">
              <a:solidFill>
                <a:srgbClr val="002060"/>
              </a:solidFill>
            </a:endParaRPr>
          </a:p>
          <a:p>
            <a:pPr marL="274320" lvl="2" indent="-274320">
              <a:spcBef>
                <a:spcPts val="580"/>
              </a:spcBef>
              <a:buClr>
                <a:schemeClr val="accent1"/>
              </a:buClr>
              <a:buFont typeface="Arial" pitchFamily="34" charset="0"/>
              <a:buChar char="•"/>
            </a:pPr>
            <a:endParaRPr lang="en-US" sz="2800" dirty="0">
              <a:solidFill>
                <a:srgbClr val="002060"/>
              </a:solidFill>
            </a:endParaRPr>
          </a:p>
          <a:p>
            <a:endParaRPr lang="en-US" dirty="0"/>
          </a:p>
        </p:txBody>
      </p:sp>
      <p:sp>
        <p:nvSpPr>
          <p:cNvPr id="5" name="Slide Number Placeholder 4"/>
          <p:cNvSpPr>
            <a:spLocks noGrp="1"/>
          </p:cNvSpPr>
          <p:nvPr>
            <p:ph type="sldNum" sz="quarter" idx="12"/>
          </p:nvPr>
        </p:nvSpPr>
        <p:spPr/>
        <p:txBody>
          <a:bodyPr/>
          <a:lstStyle/>
          <a:p>
            <a:fld id="{F486FEF6-9F94-4086-A112-E0223A756BA9}" type="slidenum">
              <a:rPr lang="en-US" smtClean="0"/>
              <a:pPr/>
              <a:t>5</a:t>
            </a:fld>
            <a:endParaRPr lang="en-US"/>
          </a:p>
        </p:txBody>
      </p:sp>
    </p:spTree>
    <p:extLst>
      <p:ext uri="{BB962C8B-B14F-4D97-AF65-F5344CB8AC3E}">
        <p14:creationId xmlns:p14="http://schemas.microsoft.com/office/powerpoint/2010/main" val="189957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90" y="-168663"/>
            <a:ext cx="8229600" cy="1143000"/>
          </a:xfrm>
        </p:spPr>
        <p:txBody>
          <a:bodyPr/>
          <a:lstStyle/>
          <a:p>
            <a:r>
              <a:rPr lang="en-US" dirty="0"/>
              <a:t>One Project Per Category</a:t>
            </a:r>
          </a:p>
        </p:txBody>
      </p:sp>
      <p:sp>
        <p:nvSpPr>
          <p:cNvPr id="3" name="Content Placeholder 2"/>
          <p:cNvSpPr>
            <a:spLocks noGrp="1"/>
          </p:cNvSpPr>
          <p:nvPr>
            <p:ph sz="quarter" idx="1"/>
          </p:nvPr>
        </p:nvSpPr>
        <p:spPr>
          <a:xfrm>
            <a:off x="393246" y="868169"/>
            <a:ext cx="8458200" cy="4419600"/>
          </a:xfrm>
        </p:spPr>
        <p:txBody>
          <a:bodyPr>
            <a:normAutofit/>
          </a:bodyPr>
          <a:lstStyle/>
          <a:p>
            <a:r>
              <a:rPr lang="en-US" sz="2800" dirty="0">
                <a:solidFill>
                  <a:srgbClr val="002060"/>
                </a:solidFill>
              </a:rPr>
              <a:t>Each eligible entity is limited to applying for one project within each project category in a funding cycle</a:t>
            </a:r>
          </a:p>
        </p:txBody>
      </p:sp>
      <p:pic>
        <p:nvPicPr>
          <p:cNvPr id="4" name="Picture 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844834" y="2542772"/>
            <a:ext cx="711656" cy="886228"/>
          </a:xfrm>
          <a:prstGeom prst="rect">
            <a:avLst/>
          </a:prstGeom>
          <a:solidFill>
            <a:schemeClr val="tx2">
              <a:lumMod val="60000"/>
              <a:lumOff val="40000"/>
            </a:schemeClr>
          </a:solidFill>
        </p:spPr>
      </p:pic>
      <p:sp>
        <p:nvSpPr>
          <p:cNvPr id="5" name="Rectangle 4"/>
          <p:cNvSpPr/>
          <p:nvPr/>
        </p:nvSpPr>
        <p:spPr>
          <a:xfrm>
            <a:off x="838200" y="2623944"/>
            <a:ext cx="2514600" cy="609600"/>
          </a:xfrm>
          <a:prstGeom prst="rec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Planning</a:t>
            </a:r>
          </a:p>
        </p:txBody>
      </p:sp>
      <p:sp>
        <p:nvSpPr>
          <p:cNvPr id="6" name="Rectangle 5"/>
          <p:cNvSpPr/>
          <p:nvPr/>
        </p:nvSpPr>
        <p:spPr>
          <a:xfrm>
            <a:off x="838200" y="3660776"/>
            <a:ext cx="2514600" cy="609600"/>
          </a:xfrm>
          <a:prstGeom prst="rec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Design</a:t>
            </a:r>
          </a:p>
        </p:txBody>
      </p:sp>
      <p:sp>
        <p:nvSpPr>
          <p:cNvPr id="7" name="Rectangle 6"/>
          <p:cNvSpPr/>
          <p:nvPr/>
        </p:nvSpPr>
        <p:spPr>
          <a:xfrm>
            <a:off x="838200" y="4676372"/>
            <a:ext cx="2514600" cy="609600"/>
          </a:xfrm>
          <a:prstGeom prst="rec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Construction</a:t>
            </a:r>
          </a:p>
        </p:txBody>
      </p:sp>
      <p:pic>
        <p:nvPicPr>
          <p:cNvPr id="8" name="Picture 7"/>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15135" t="2703" r="17838"/>
          <a:stretch/>
        </p:blipFill>
        <p:spPr>
          <a:xfrm>
            <a:off x="5550293" y="2623944"/>
            <a:ext cx="2362200" cy="2743200"/>
          </a:xfrm>
          <a:prstGeom prst="rect">
            <a:avLst/>
          </a:prstGeom>
        </p:spPr>
      </p:pic>
      <p:sp>
        <p:nvSpPr>
          <p:cNvPr id="9" name="TextBox 8"/>
          <p:cNvSpPr txBox="1"/>
          <p:nvPr/>
        </p:nvSpPr>
        <p:spPr>
          <a:xfrm>
            <a:off x="4795299" y="3265284"/>
            <a:ext cx="843501" cy="1446550"/>
          </a:xfrm>
          <a:prstGeom prst="rect">
            <a:avLst/>
          </a:prstGeom>
          <a:noFill/>
        </p:spPr>
        <p:txBody>
          <a:bodyPr wrap="none" rtlCol="0">
            <a:spAutoFit/>
          </a:bodyPr>
          <a:lstStyle/>
          <a:p>
            <a:r>
              <a:rPr lang="en-US" sz="8800" b="1" dirty="0">
                <a:solidFill>
                  <a:schemeClr val="tx2">
                    <a:lumMod val="60000"/>
                    <a:lumOff val="40000"/>
                  </a:schemeClr>
                </a:solidFill>
              </a:rPr>
              <a:t>=</a:t>
            </a:r>
          </a:p>
        </p:txBody>
      </p:sp>
      <p:pic>
        <p:nvPicPr>
          <p:cNvPr id="10" name="Picture 9"/>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837093" y="3545445"/>
            <a:ext cx="711656" cy="886228"/>
          </a:xfrm>
          <a:prstGeom prst="rect">
            <a:avLst/>
          </a:prstGeom>
        </p:spPr>
      </p:pic>
      <p:pic>
        <p:nvPicPr>
          <p:cNvPr id="11" name="Picture 10"/>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844834" y="4554321"/>
            <a:ext cx="711656" cy="886228"/>
          </a:xfrm>
          <a:prstGeom prst="rect">
            <a:avLst/>
          </a:prstGeom>
        </p:spPr>
      </p:pic>
      <p:sp>
        <p:nvSpPr>
          <p:cNvPr id="12" name="Slide Number Placeholder 11"/>
          <p:cNvSpPr>
            <a:spLocks noGrp="1"/>
          </p:cNvSpPr>
          <p:nvPr>
            <p:ph type="sldNum" sz="quarter" idx="12"/>
          </p:nvPr>
        </p:nvSpPr>
        <p:spPr/>
        <p:txBody>
          <a:bodyPr/>
          <a:lstStyle/>
          <a:p>
            <a:fld id="{F486FEF6-9F94-4086-A112-E0223A756BA9}" type="slidenum">
              <a:rPr lang="en-US" smtClean="0"/>
              <a:pPr/>
              <a:t>6</a:t>
            </a:fld>
            <a:endParaRPr lang="en-US"/>
          </a:p>
        </p:txBody>
      </p:sp>
    </p:spTree>
    <p:extLst>
      <p:ext uri="{BB962C8B-B14F-4D97-AF65-F5344CB8AC3E}">
        <p14:creationId xmlns:p14="http://schemas.microsoft.com/office/powerpoint/2010/main" val="1192146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6032"/>
          </a:xfrm>
        </p:spPr>
        <p:txBody>
          <a:bodyPr/>
          <a:lstStyle/>
          <a:p>
            <a:r>
              <a:rPr lang="en-US" dirty="0"/>
              <a:t>Funding Caps</a:t>
            </a:r>
          </a:p>
        </p:txBody>
      </p:sp>
      <p:sp>
        <p:nvSpPr>
          <p:cNvPr id="3" name="Content Placeholder 2"/>
          <p:cNvSpPr>
            <a:spLocks noGrp="1"/>
          </p:cNvSpPr>
          <p:nvPr>
            <p:ph sz="quarter" idx="1"/>
          </p:nvPr>
        </p:nvSpPr>
        <p:spPr>
          <a:xfrm>
            <a:off x="762000" y="3637160"/>
            <a:ext cx="8077200" cy="1219200"/>
          </a:xfrm>
        </p:spPr>
        <p:txBody>
          <a:bodyPr>
            <a:normAutofit fontScale="85000" lnSpcReduction="20000"/>
          </a:bodyPr>
          <a:lstStyle/>
          <a:p>
            <a:pPr marL="0" indent="0">
              <a:buNone/>
            </a:pPr>
            <a:r>
              <a:rPr lang="en-US" dirty="0">
                <a:solidFill>
                  <a:srgbClr val="990000"/>
                </a:solidFill>
              </a:rPr>
              <a:t>Example:  If total TIF allocation is $10 million, construction request cannot exceed 15%</a:t>
            </a:r>
          </a:p>
          <a:p>
            <a:pPr marL="0" indent="0">
              <a:buNone/>
            </a:pPr>
            <a:r>
              <a:rPr lang="en-US" dirty="0">
                <a:solidFill>
                  <a:srgbClr val="990000"/>
                </a:solidFill>
              </a:rPr>
              <a:t>($10 million x 15% = $1,500,000)</a:t>
            </a:r>
          </a:p>
        </p:txBody>
      </p:sp>
      <p:graphicFrame>
        <p:nvGraphicFramePr>
          <p:cNvPr id="4" name="Table 3"/>
          <p:cNvGraphicFramePr>
            <a:graphicFrameLocks noGrp="1"/>
          </p:cNvGraphicFramePr>
          <p:nvPr>
            <p:extLst>
              <p:ext uri="{D42A27DB-BD31-4B8C-83A1-F6EECF244321}">
                <p14:modId xmlns:p14="http://schemas.microsoft.com/office/powerpoint/2010/main" val="3183299063"/>
              </p:ext>
            </p:extLst>
          </p:nvPr>
        </p:nvGraphicFramePr>
        <p:xfrm>
          <a:off x="762000" y="1333895"/>
          <a:ext cx="7772400" cy="2133600"/>
        </p:xfrm>
        <a:graphic>
          <a:graphicData uri="http://schemas.openxmlformats.org/drawingml/2006/table">
            <a:tbl>
              <a:tblPr firstRow="1" bandRow="1">
                <a:tableStyleId>{16D9F66E-5EB9-4882-86FB-DCBF35E3C3E4}</a:tableStyleId>
              </a:tblPr>
              <a:tblGrid>
                <a:gridCol w="2747818">
                  <a:extLst>
                    <a:ext uri="{9D8B030D-6E8A-4147-A177-3AD203B41FA5}">
                      <a16:colId xmlns:a16="http://schemas.microsoft.com/office/drawing/2014/main" val="20000"/>
                    </a:ext>
                  </a:extLst>
                </a:gridCol>
                <a:gridCol w="5024582">
                  <a:extLst>
                    <a:ext uri="{9D8B030D-6E8A-4147-A177-3AD203B41FA5}">
                      <a16:colId xmlns:a16="http://schemas.microsoft.com/office/drawing/2014/main" val="20001"/>
                    </a:ext>
                  </a:extLst>
                </a:gridCol>
              </a:tblGrid>
              <a:tr h="711200">
                <a:tc>
                  <a:txBody>
                    <a:bodyPr/>
                    <a:lstStyle/>
                    <a:p>
                      <a:pPr algn="l"/>
                      <a:r>
                        <a:rPr lang="en-US" sz="2000" b="1" dirty="0">
                          <a:solidFill>
                            <a:srgbClr val="990000"/>
                          </a:solidFill>
                        </a:rPr>
                        <a:t>Planning</a:t>
                      </a:r>
                    </a:p>
                  </a:txBody>
                  <a:tcPr/>
                </a:tc>
                <a:tc>
                  <a:txBody>
                    <a:bodyPr/>
                    <a:lstStyle/>
                    <a:p>
                      <a:pPr algn="ctr"/>
                      <a:r>
                        <a:rPr lang="en-US" sz="2000" b="1" dirty="0">
                          <a:solidFill>
                            <a:srgbClr val="990000"/>
                          </a:solidFill>
                        </a:rPr>
                        <a:t>No</a:t>
                      </a:r>
                      <a:r>
                        <a:rPr lang="en-US" sz="2000" b="1" baseline="0" dirty="0">
                          <a:solidFill>
                            <a:srgbClr val="990000"/>
                          </a:solidFill>
                        </a:rPr>
                        <a:t> Cap</a:t>
                      </a:r>
                      <a:endParaRPr lang="en-US" sz="2000" b="1" dirty="0">
                        <a:solidFill>
                          <a:srgbClr val="990000"/>
                        </a:solidFill>
                      </a:endParaRPr>
                    </a:p>
                  </a:txBody>
                  <a:tcPr/>
                </a:tc>
                <a:extLst>
                  <a:ext uri="{0D108BD9-81ED-4DB2-BD59-A6C34878D82A}">
                    <a16:rowId xmlns:a16="http://schemas.microsoft.com/office/drawing/2014/main" val="10000"/>
                  </a:ext>
                </a:extLst>
              </a:tr>
              <a:tr h="711200">
                <a:tc>
                  <a:txBody>
                    <a:bodyPr/>
                    <a:lstStyle/>
                    <a:p>
                      <a:pPr algn="l"/>
                      <a:r>
                        <a:rPr lang="en-US" sz="2000" b="1" dirty="0">
                          <a:solidFill>
                            <a:srgbClr val="990000"/>
                          </a:solidFill>
                        </a:rPr>
                        <a:t>Design</a:t>
                      </a:r>
                    </a:p>
                  </a:txBody>
                  <a:tcPr/>
                </a:tc>
                <a:tc>
                  <a:txBody>
                    <a:bodyPr/>
                    <a:lstStyle/>
                    <a:p>
                      <a:pPr algn="ctr"/>
                      <a:r>
                        <a:rPr lang="en-US" sz="2000" b="1" dirty="0">
                          <a:solidFill>
                            <a:srgbClr val="990000"/>
                          </a:solidFill>
                        </a:rPr>
                        <a:t>No</a:t>
                      </a:r>
                      <a:r>
                        <a:rPr lang="en-US" sz="2000" b="1" baseline="0" dirty="0">
                          <a:solidFill>
                            <a:srgbClr val="990000"/>
                          </a:solidFill>
                        </a:rPr>
                        <a:t> Cap</a:t>
                      </a:r>
                      <a:endParaRPr lang="en-US" sz="2000" b="1" dirty="0">
                        <a:solidFill>
                          <a:srgbClr val="990000"/>
                        </a:solidFill>
                      </a:endParaRPr>
                    </a:p>
                  </a:txBody>
                  <a:tcPr/>
                </a:tc>
                <a:extLst>
                  <a:ext uri="{0D108BD9-81ED-4DB2-BD59-A6C34878D82A}">
                    <a16:rowId xmlns:a16="http://schemas.microsoft.com/office/drawing/2014/main" val="10001"/>
                  </a:ext>
                </a:extLst>
              </a:tr>
              <a:tr h="711200">
                <a:tc>
                  <a:txBody>
                    <a:bodyPr/>
                    <a:lstStyle/>
                    <a:p>
                      <a:pPr algn="l"/>
                      <a:r>
                        <a:rPr lang="en-US" sz="2000" b="1" dirty="0">
                          <a:solidFill>
                            <a:srgbClr val="990000"/>
                          </a:solidFill>
                        </a:rPr>
                        <a:t>Construction</a:t>
                      </a:r>
                    </a:p>
                  </a:txBody>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kumimoji="0" lang="en-US" sz="2000" b="1" kern="1200" dirty="0">
                          <a:solidFill>
                            <a:srgbClr val="990000"/>
                          </a:solidFill>
                          <a:effectLst/>
                          <a:latin typeface="+mn-lt"/>
                          <a:ea typeface="+mn-ea"/>
                          <a:cs typeface="+mn-cs"/>
                        </a:rPr>
                        <a:t>15% of the total TIF allocation available</a:t>
                      </a:r>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762000" y="723005"/>
            <a:ext cx="2648482" cy="461665"/>
          </a:xfrm>
          <a:prstGeom prst="rect">
            <a:avLst/>
          </a:prstGeom>
          <a:noFill/>
        </p:spPr>
        <p:txBody>
          <a:bodyPr wrap="none" rtlCol="0">
            <a:spAutoFit/>
          </a:bodyPr>
          <a:lstStyle/>
          <a:p>
            <a:r>
              <a:rPr lang="en-US" sz="2400" b="1" dirty="0">
                <a:solidFill>
                  <a:schemeClr val="accent6">
                    <a:lumMod val="50000"/>
                  </a:schemeClr>
                </a:solidFill>
              </a:rPr>
              <a:t>Project Category</a:t>
            </a:r>
          </a:p>
        </p:txBody>
      </p:sp>
      <p:sp>
        <p:nvSpPr>
          <p:cNvPr id="6" name="TextBox 5"/>
          <p:cNvSpPr txBox="1"/>
          <p:nvPr/>
        </p:nvSpPr>
        <p:spPr>
          <a:xfrm>
            <a:off x="5552090" y="762000"/>
            <a:ext cx="1346844" cy="461665"/>
          </a:xfrm>
          <a:prstGeom prst="rect">
            <a:avLst/>
          </a:prstGeom>
          <a:noFill/>
        </p:spPr>
        <p:txBody>
          <a:bodyPr wrap="none" rtlCol="0">
            <a:spAutoFit/>
          </a:bodyPr>
          <a:lstStyle/>
          <a:p>
            <a:r>
              <a:rPr lang="en-US" sz="2400" b="1" dirty="0">
                <a:solidFill>
                  <a:schemeClr val="accent6">
                    <a:lumMod val="50000"/>
                  </a:schemeClr>
                </a:solidFill>
              </a:rPr>
              <a:t>Amount</a:t>
            </a:r>
          </a:p>
        </p:txBody>
      </p:sp>
      <p:sp>
        <p:nvSpPr>
          <p:cNvPr id="7" name="Slide Number Placeholder 6"/>
          <p:cNvSpPr>
            <a:spLocks noGrp="1"/>
          </p:cNvSpPr>
          <p:nvPr>
            <p:ph type="sldNum" sz="quarter" idx="12"/>
          </p:nvPr>
        </p:nvSpPr>
        <p:spPr/>
        <p:txBody>
          <a:bodyPr/>
          <a:lstStyle/>
          <a:p>
            <a:fld id="{F486FEF6-9F94-4086-A112-E0223A756BA9}" type="slidenum">
              <a:rPr lang="en-US" smtClean="0"/>
              <a:pPr/>
              <a:t>7</a:t>
            </a:fld>
            <a:endParaRPr lang="en-US" dirty="0"/>
          </a:p>
        </p:txBody>
      </p:sp>
    </p:spTree>
    <p:extLst>
      <p:ext uri="{BB962C8B-B14F-4D97-AF65-F5344CB8AC3E}">
        <p14:creationId xmlns:p14="http://schemas.microsoft.com/office/powerpoint/2010/main" val="12808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Performance Period</a:t>
            </a:r>
          </a:p>
        </p:txBody>
      </p:sp>
      <p:sp>
        <p:nvSpPr>
          <p:cNvPr id="3" name="Content Placeholder 2"/>
          <p:cNvSpPr>
            <a:spLocks noGrp="1"/>
          </p:cNvSpPr>
          <p:nvPr>
            <p:ph sz="quarter" idx="1"/>
          </p:nvPr>
        </p:nvSpPr>
        <p:spPr>
          <a:xfrm>
            <a:off x="551793" y="917027"/>
            <a:ext cx="8229600" cy="4525963"/>
          </a:xfrm>
        </p:spPr>
        <p:txBody>
          <a:bodyPr>
            <a:normAutofit fontScale="92500" lnSpcReduction="10000"/>
          </a:bodyPr>
          <a:lstStyle/>
          <a:p>
            <a:pPr marL="274320" lvl="1" indent="-274320">
              <a:spcBef>
                <a:spcPts val="580"/>
              </a:spcBef>
              <a:buClr>
                <a:schemeClr val="accent1"/>
              </a:buClr>
              <a:buFont typeface="Arial" pitchFamily="34" charset="0"/>
              <a:buChar char="•"/>
            </a:pPr>
            <a:r>
              <a:rPr lang="en-US" b="1" u="sng" dirty="0">
                <a:solidFill>
                  <a:srgbClr val="990000"/>
                </a:solidFill>
              </a:rPr>
              <a:t>Planning </a:t>
            </a:r>
            <a:r>
              <a:rPr lang="en-US" dirty="0">
                <a:solidFill>
                  <a:srgbClr val="002060"/>
                </a:solidFill>
              </a:rPr>
              <a:t>projects must be completed within </a:t>
            </a:r>
            <a:r>
              <a:rPr lang="en-US" b="1" dirty="0">
                <a:solidFill>
                  <a:srgbClr val="002060"/>
                </a:solidFill>
              </a:rPr>
              <a:t>24 months </a:t>
            </a:r>
            <a:r>
              <a:rPr lang="en-US" dirty="0">
                <a:solidFill>
                  <a:srgbClr val="002060"/>
                </a:solidFill>
              </a:rPr>
              <a:t>from the date of the </a:t>
            </a:r>
            <a:r>
              <a:rPr lang="en-US" b="1" dirty="0">
                <a:solidFill>
                  <a:srgbClr val="002060"/>
                </a:solidFill>
              </a:rPr>
              <a:t>execution</a:t>
            </a:r>
            <a:r>
              <a:rPr lang="en-US" dirty="0">
                <a:solidFill>
                  <a:srgbClr val="002060"/>
                </a:solidFill>
              </a:rPr>
              <a:t> of the Intergovernmental Agreement (IGA)</a:t>
            </a:r>
          </a:p>
          <a:p>
            <a:pPr marL="0" lvl="1" indent="0">
              <a:spcBef>
                <a:spcPts val="580"/>
              </a:spcBef>
              <a:buClr>
                <a:schemeClr val="accent1"/>
              </a:buClr>
            </a:pPr>
            <a:endParaRPr lang="en-US" dirty="0">
              <a:solidFill>
                <a:srgbClr val="002060"/>
              </a:solidFill>
            </a:endParaRPr>
          </a:p>
          <a:p>
            <a:pPr marL="274320" lvl="1" indent="-274320">
              <a:spcBef>
                <a:spcPts val="580"/>
              </a:spcBef>
              <a:buClr>
                <a:schemeClr val="accent1"/>
              </a:buClr>
              <a:buFont typeface="Arial" pitchFamily="34" charset="0"/>
              <a:buChar char="•"/>
            </a:pPr>
            <a:r>
              <a:rPr lang="en-US" b="1" u="sng" dirty="0">
                <a:solidFill>
                  <a:srgbClr val="990000"/>
                </a:solidFill>
              </a:rPr>
              <a:t>Design and Construction </a:t>
            </a:r>
            <a:r>
              <a:rPr lang="en-US" dirty="0">
                <a:solidFill>
                  <a:srgbClr val="002060"/>
                </a:solidFill>
              </a:rPr>
              <a:t>projects must be completed within </a:t>
            </a:r>
            <a:r>
              <a:rPr lang="en-US" b="1" dirty="0">
                <a:solidFill>
                  <a:srgbClr val="002060"/>
                </a:solidFill>
              </a:rPr>
              <a:t>36 months </a:t>
            </a:r>
            <a:r>
              <a:rPr lang="en-US" dirty="0">
                <a:solidFill>
                  <a:srgbClr val="002060"/>
                </a:solidFill>
              </a:rPr>
              <a:t>from the date of the </a:t>
            </a:r>
            <a:r>
              <a:rPr lang="en-US" b="1" dirty="0">
                <a:solidFill>
                  <a:srgbClr val="002060"/>
                </a:solidFill>
              </a:rPr>
              <a:t>execution</a:t>
            </a:r>
            <a:r>
              <a:rPr lang="en-US" dirty="0">
                <a:solidFill>
                  <a:srgbClr val="002060"/>
                </a:solidFill>
              </a:rPr>
              <a:t> of the Intergovernmental Agreement (IGA)</a:t>
            </a:r>
          </a:p>
          <a:p>
            <a:pPr marL="274320" lvl="1" indent="-274320">
              <a:spcBef>
                <a:spcPts val="580"/>
              </a:spcBef>
              <a:buClr>
                <a:schemeClr val="accent1"/>
              </a:buClr>
              <a:buFont typeface="Arial" pitchFamily="34" charset="0"/>
              <a:buChar char="•"/>
            </a:pPr>
            <a:endParaRPr lang="en-US" dirty="0">
              <a:solidFill>
                <a:srgbClr val="002060"/>
              </a:solidFill>
            </a:endParaRPr>
          </a:p>
          <a:p>
            <a:pPr marL="274320" lvl="1" indent="-274320">
              <a:spcBef>
                <a:spcPts val="580"/>
              </a:spcBef>
              <a:buClr>
                <a:schemeClr val="accent1"/>
              </a:buClr>
              <a:buFont typeface="Arial" pitchFamily="34" charset="0"/>
              <a:buChar char="•"/>
            </a:pPr>
            <a:r>
              <a:rPr lang="en-US" b="1" u="sng" dirty="0">
                <a:solidFill>
                  <a:srgbClr val="840032"/>
                </a:solidFill>
              </a:rPr>
              <a:t>Extension Request</a:t>
            </a:r>
            <a:r>
              <a:rPr lang="en-US" b="1" dirty="0">
                <a:solidFill>
                  <a:srgbClr val="840032"/>
                </a:solidFill>
              </a:rPr>
              <a:t> </a:t>
            </a:r>
            <a:r>
              <a:rPr lang="en-US" dirty="0">
                <a:solidFill>
                  <a:srgbClr val="002060"/>
                </a:solidFill>
              </a:rPr>
              <a:t>must be made 60 days before date of expiration of IGA </a:t>
            </a:r>
          </a:p>
          <a:p>
            <a:pPr marL="274320" lvl="1" indent="-274320">
              <a:spcBef>
                <a:spcPts val="580"/>
              </a:spcBef>
              <a:buClr>
                <a:schemeClr val="accent1"/>
              </a:buClr>
              <a:buFont typeface="Arial" pitchFamily="34" charset="0"/>
              <a:buChar char="•"/>
            </a:pPr>
            <a:endParaRPr lang="en-US" dirty="0">
              <a:solidFill>
                <a:srgbClr val="002060"/>
              </a:solidFill>
            </a:endParaRPr>
          </a:p>
        </p:txBody>
      </p:sp>
      <p:sp>
        <p:nvSpPr>
          <p:cNvPr id="5" name="Slide Number Placeholder 4"/>
          <p:cNvSpPr>
            <a:spLocks noGrp="1"/>
          </p:cNvSpPr>
          <p:nvPr>
            <p:ph type="sldNum" sz="quarter" idx="12"/>
          </p:nvPr>
        </p:nvSpPr>
        <p:spPr/>
        <p:txBody>
          <a:bodyPr/>
          <a:lstStyle/>
          <a:p>
            <a:fld id="{F486FEF6-9F94-4086-A112-E0223A756BA9}" type="slidenum">
              <a:rPr lang="en-US" smtClean="0"/>
              <a:pPr/>
              <a:t>8</a:t>
            </a:fld>
            <a:endParaRPr lang="en-US"/>
          </a:p>
        </p:txBody>
      </p:sp>
    </p:spTree>
    <p:extLst>
      <p:ext uri="{BB962C8B-B14F-4D97-AF65-F5344CB8AC3E}">
        <p14:creationId xmlns:p14="http://schemas.microsoft.com/office/powerpoint/2010/main" val="4157194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p:spPr>
        <p:txBody>
          <a:bodyPr/>
          <a:lstStyle/>
          <a:p>
            <a:r>
              <a:rPr lang="en-US" dirty="0"/>
              <a:t>New Users – Create Account </a:t>
            </a:r>
          </a:p>
        </p:txBody>
      </p:sp>
      <p:sp>
        <p:nvSpPr>
          <p:cNvPr id="3" name="Slide Number Placeholder 2"/>
          <p:cNvSpPr>
            <a:spLocks noGrp="1"/>
          </p:cNvSpPr>
          <p:nvPr>
            <p:ph type="sldNum" sz="quarter" idx="12"/>
          </p:nvPr>
        </p:nvSpPr>
        <p:spPr/>
        <p:txBody>
          <a:bodyPr/>
          <a:lstStyle/>
          <a:p>
            <a:fld id="{F486FEF6-9F94-4086-A112-E0223A756BA9}" type="slidenum">
              <a:rPr lang="en-US" smtClean="0"/>
              <a:pPr/>
              <a:t>9</a:t>
            </a:fld>
            <a:endParaRPr lang="en-US"/>
          </a:p>
        </p:txBody>
      </p:sp>
      <p:sp>
        <p:nvSpPr>
          <p:cNvPr id="6" name="Text Placeholder 5">
            <a:extLst>
              <a:ext uri="{FF2B5EF4-FFF2-40B4-BE49-F238E27FC236}">
                <a16:creationId xmlns:a16="http://schemas.microsoft.com/office/drawing/2014/main" id="{5DD200AF-6DB9-497C-A5F3-53609A0D6C14}"/>
              </a:ext>
            </a:extLst>
          </p:cNvPr>
          <p:cNvSpPr>
            <a:spLocks noGrp="1"/>
          </p:cNvSpPr>
          <p:nvPr>
            <p:ph type="body" idx="1"/>
          </p:nvPr>
        </p:nvSpPr>
        <p:spPr>
          <a:xfrm flipH="1">
            <a:off x="1034935" y="1874521"/>
            <a:ext cx="45719" cy="45719"/>
          </a:xfrm>
        </p:spPr>
        <p:txBody>
          <a:bodyPr/>
          <a:lstStyle/>
          <a:p>
            <a:pPr marL="114300" indent="0">
              <a:buNone/>
            </a:pPr>
            <a:endParaRPr lang="en-US" dirty="0"/>
          </a:p>
          <a:p>
            <a:pPr marL="114300" indent="0">
              <a:buNone/>
            </a:pPr>
            <a:endParaRPr lang="en-US" dirty="0"/>
          </a:p>
        </p:txBody>
      </p:sp>
      <p:pic>
        <p:nvPicPr>
          <p:cNvPr id="8" name="Picture 7" descr="Text&#10;&#10;Description automatically generated with medium confidence">
            <a:extLst>
              <a:ext uri="{FF2B5EF4-FFF2-40B4-BE49-F238E27FC236}">
                <a16:creationId xmlns:a16="http://schemas.microsoft.com/office/drawing/2014/main" id="{6C2EE497-CBFB-409B-9F9E-AB475E8CF076}"/>
              </a:ext>
            </a:extLst>
          </p:cNvPr>
          <p:cNvPicPr>
            <a:picLocks noChangeAspect="1"/>
          </p:cNvPicPr>
          <p:nvPr/>
        </p:nvPicPr>
        <p:blipFill>
          <a:blip r:embed="rId3"/>
          <a:stretch>
            <a:fillRect/>
          </a:stretch>
        </p:blipFill>
        <p:spPr>
          <a:xfrm>
            <a:off x="172489" y="760615"/>
            <a:ext cx="8799022" cy="4555374"/>
          </a:xfrm>
          <a:prstGeom prst="rect">
            <a:avLst/>
          </a:prstGeom>
        </p:spPr>
      </p:pic>
    </p:spTree>
    <p:extLst>
      <p:ext uri="{BB962C8B-B14F-4D97-AF65-F5344CB8AC3E}">
        <p14:creationId xmlns:p14="http://schemas.microsoft.com/office/powerpoint/2010/main" val="232506281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TotalTime>
  <Words>880</Words>
  <Application>Microsoft Office PowerPoint</Application>
  <PresentationFormat>On-screen Show (4:3)</PresentationFormat>
  <Paragraphs>143</Paragraphs>
  <Slides>30</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Times New Roman</vt:lpstr>
      <vt:lpstr>Lustria</vt:lpstr>
      <vt:lpstr>Georgia</vt:lpstr>
      <vt:lpstr>Montserrat</vt:lpstr>
      <vt:lpstr>Default Design</vt:lpstr>
      <vt:lpstr> New Mexico  Indian Affairs Department Tribal Infrastructure Fund Portal Training    Presented by Lawrence John    Lynn Trujillo, Cabinet Secretary Nadine Padilla, Deputy Secretary   January 21, 2022   </vt:lpstr>
      <vt:lpstr> Eligibility </vt:lpstr>
      <vt:lpstr>Tribal Infrastructure Fund Requirements</vt:lpstr>
      <vt:lpstr>Qualified Projects</vt:lpstr>
      <vt:lpstr>Project Prioritization</vt:lpstr>
      <vt:lpstr>One Project Per Category</vt:lpstr>
      <vt:lpstr>Funding Caps</vt:lpstr>
      <vt:lpstr>Performance Period</vt:lpstr>
      <vt:lpstr>New Users – Create Account </vt:lpstr>
      <vt:lpstr>Register – New User </vt:lpstr>
      <vt:lpstr>Forgot Password  </vt:lpstr>
      <vt:lpstr>Declaration </vt:lpstr>
      <vt:lpstr>Tribe &amp; Project Information </vt:lpstr>
      <vt:lpstr>Tribe &amp; Project Information </vt:lpstr>
      <vt:lpstr>View Information on Legislative District </vt:lpstr>
      <vt:lpstr>Executive Order 2013-006</vt:lpstr>
      <vt:lpstr>Critical Need</vt:lpstr>
      <vt:lpstr>View Information about Critical Need </vt:lpstr>
      <vt:lpstr>Project Readiness </vt:lpstr>
      <vt:lpstr>Project Readiness (cont’d)</vt:lpstr>
      <vt:lpstr>Project Readiness (cont’d)</vt:lpstr>
      <vt:lpstr>View Information about Readiness </vt:lpstr>
      <vt:lpstr>Capacity</vt:lpstr>
      <vt:lpstr>Leveraging </vt:lpstr>
      <vt:lpstr>View information about Leveraging </vt:lpstr>
      <vt:lpstr>Supporting Documents</vt:lpstr>
      <vt:lpstr>Submit Application </vt:lpstr>
      <vt:lpstr>Save Application </vt:lpstr>
      <vt:lpstr>Reminder </vt:lpstr>
      <vt:lpstr>Point of 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Mexico  Indian Affairs Department Title      Lynn Trujillo, Cabinet Secretary Nadine Padilla, Deputy Secretary   Date</dc:title>
  <dc:creator>mark.holyan</dc:creator>
  <cp:lastModifiedBy>John, Lawrence, IAD</cp:lastModifiedBy>
  <cp:revision>12</cp:revision>
  <dcterms:created xsi:type="dcterms:W3CDTF">2008-10-30T15:11:27Z</dcterms:created>
  <dcterms:modified xsi:type="dcterms:W3CDTF">2022-01-21T21:21:01Z</dcterms:modified>
</cp:coreProperties>
</file>